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sldIdLst>
    <p:sldId id="360" r:id="rId3"/>
    <p:sldId id="352" r:id="rId4"/>
    <p:sldId id="257" r:id="rId5"/>
    <p:sldId id="258" r:id="rId6"/>
    <p:sldId id="256" r:id="rId7"/>
    <p:sldId id="353" r:id="rId8"/>
    <p:sldId id="318" r:id="rId9"/>
    <p:sldId id="354" r:id="rId10"/>
    <p:sldId id="298" r:id="rId11"/>
    <p:sldId id="307" r:id="rId12"/>
    <p:sldId id="304" r:id="rId13"/>
    <p:sldId id="309" r:id="rId14"/>
    <p:sldId id="370" r:id="rId15"/>
    <p:sldId id="356" r:id="rId16"/>
    <p:sldId id="326" r:id="rId17"/>
    <p:sldId id="357" r:id="rId18"/>
    <p:sldId id="261" r:id="rId19"/>
    <p:sldId id="355" r:id="rId20"/>
    <p:sldId id="327" r:id="rId21"/>
    <p:sldId id="328" r:id="rId22"/>
    <p:sldId id="329" r:id="rId23"/>
    <p:sldId id="361" r:id="rId24"/>
    <p:sldId id="331" r:id="rId25"/>
    <p:sldId id="266" r:id="rId26"/>
    <p:sldId id="264" r:id="rId27"/>
    <p:sldId id="262" r:id="rId28"/>
    <p:sldId id="295" r:id="rId29"/>
    <p:sldId id="362" r:id="rId30"/>
    <p:sldId id="270" r:id="rId31"/>
    <p:sldId id="320" r:id="rId32"/>
    <p:sldId id="330" r:id="rId33"/>
    <p:sldId id="323" r:id="rId34"/>
    <p:sldId id="324" r:id="rId35"/>
    <p:sldId id="325" r:id="rId36"/>
    <p:sldId id="322" r:id="rId37"/>
    <p:sldId id="333" r:id="rId38"/>
    <p:sldId id="346" r:id="rId39"/>
    <p:sldId id="335" r:id="rId40"/>
    <p:sldId id="336" r:id="rId41"/>
    <p:sldId id="349" r:id="rId42"/>
    <p:sldId id="281" r:id="rId43"/>
    <p:sldId id="334" r:id="rId44"/>
    <p:sldId id="337" r:id="rId45"/>
    <p:sldId id="340" r:id="rId46"/>
    <p:sldId id="341" r:id="rId47"/>
    <p:sldId id="342" r:id="rId48"/>
    <p:sldId id="339" r:id="rId49"/>
    <p:sldId id="343" r:id="rId50"/>
    <p:sldId id="344" r:id="rId51"/>
    <p:sldId id="345" r:id="rId52"/>
    <p:sldId id="350" r:id="rId53"/>
    <p:sldId id="363" r:id="rId54"/>
    <p:sldId id="314" r:id="rId55"/>
    <p:sldId id="277" r:id="rId56"/>
    <p:sldId id="286" r:id="rId57"/>
    <p:sldId id="315" r:id="rId58"/>
    <p:sldId id="310" r:id="rId59"/>
    <p:sldId id="368" r:id="rId60"/>
    <p:sldId id="366" r:id="rId61"/>
    <p:sldId id="347" r:id="rId62"/>
    <p:sldId id="348" r:id="rId63"/>
    <p:sldId id="358" r:id="rId64"/>
  </p:sldIdLst>
  <p:sldSz cx="9144000" cy="5143500" type="screen16x9"/>
  <p:notesSz cx="7077075" cy="9363075"/>
  <p:defaultTextStyle>
    <a:defPPr>
      <a:defRPr lang="en-US"/>
    </a:defPPr>
    <a:lvl1pPr marL="0" algn="l" defTabSz="342946" rtl="0" eaLnBrk="1" latinLnBrk="0" hangingPunct="1">
      <a:defRPr sz="1400" kern="1200">
        <a:solidFill>
          <a:schemeClr val="tx1"/>
        </a:solidFill>
        <a:latin typeface="+mn-lt"/>
        <a:ea typeface="+mn-ea"/>
        <a:cs typeface="+mn-cs"/>
      </a:defRPr>
    </a:lvl1pPr>
    <a:lvl2pPr marL="342946" algn="l" defTabSz="342946" rtl="0" eaLnBrk="1" latinLnBrk="0" hangingPunct="1">
      <a:defRPr sz="1400" kern="1200">
        <a:solidFill>
          <a:schemeClr val="tx1"/>
        </a:solidFill>
        <a:latin typeface="+mn-lt"/>
        <a:ea typeface="+mn-ea"/>
        <a:cs typeface="+mn-cs"/>
      </a:defRPr>
    </a:lvl2pPr>
    <a:lvl3pPr marL="685891" algn="l" defTabSz="342946" rtl="0" eaLnBrk="1" latinLnBrk="0" hangingPunct="1">
      <a:defRPr sz="1400" kern="1200">
        <a:solidFill>
          <a:schemeClr val="tx1"/>
        </a:solidFill>
        <a:latin typeface="+mn-lt"/>
        <a:ea typeface="+mn-ea"/>
        <a:cs typeface="+mn-cs"/>
      </a:defRPr>
    </a:lvl3pPr>
    <a:lvl4pPr marL="1028837" algn="l" defTabSz="342946" rtl="0" eaLnBrk="1" latinLnBrk="0" hangingPunct="1">
      <a:defRPr sz="1400" kern="1200">
        <a:solidFill>
          <a:schemeClr val="tx1"/>
        </a:solidFill>
        <a:latin typeface="+mn-lt"/>
        <a:ea typeface="+mn-ea"/>
        <a:cs typeface="+mn-cs"/>
      </a:defRPr>
    </a:lvl4pPr>
    <a:lvl5pPr marL="1371783" algn="l" defTabSz="342946" rtl="0" eaLnBrk="1" latinLnBrk="0" hangingPunct="1">
      <a:defRPr sz="1400" kern="1200">
        <a:solidFill>
          <a:schemeClr val="tx1"/>
        </a:solidFill>
        <a:latin typeface="+mn-lt"/>
        <a:ea typeface="+mn-ea"/>
        <a:cs typeface="+mn-cs"/>
      </a:defRPr>
    </a:lvl5pPr>
    <a:lvl6pPr marL="1714729" algn="l" defTabSz="342946" rtl="0" eaLnBrk="1" latinLnBrk="0" hangingPunct="1">
      <a:defRPr sz="1400" kern="1200">
        <a:solidFill>
          <a:schemeClr val="tx1"/>
        </a:solidFill>
        <a:latin typeface="+mn-lt"/>
        <a:ea typeface="+mn-ea"/>
        <a:cs typeface="+mn-cs"/>
      </a:defRPr>
    </a:lvl6pPr>
    <a:lvl7pPr marL="2057674" algn="l" defTabSz="342946" rtl="0" eaLnBrk="1" latinLnBrk="0" hangingPunct="1">
      <a:defRPr sz="1400" kern="1200">
        <a:solidFill>
          <a:schemeClr val="tx1"/>
        </a:solidFill>
        <a:latin typeface="+mn-lt"/>
        <a:ea typeface="+mn-ea"/>
        <a:cs typeface="+mn-cs"/>
      </a:defRPr>
    </a:lvl7pPr>
    <a:lvl8pPr marL="2400620" algn="l" defTabSz="342946" rtl="0" eaLnBrk="1" latinLnBrk="0" hangingPunct="1">
      <a:defRPr sz="1400" kern="1200">
        <a:solidFill>
          <a:schemeClr val="tx1"/>
        </a:solidFill>
        <a:latin typeface="+mn-lt"/>
        <a:ea typeface="+mn-ea"/>
        <a:cs typeface="+mn-cs"/>
      </a:defRPr>
    </a:lvl8pPr>
    <a:lvl9pPr marL="2743566" algn="l" defTabSz="342946" rtl="0" eaLnBrk="1" latinLnBrk="0" hangingPunct="1">
      <a:defRPr sz="1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7BD61"/>
    <a:srgbClr val="6E795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42" d="100"/>
          <a:sy n="142" d="100"/>
        </p:scale>
        <p:origin x="714" y="126"/>
      </p:cViewPr>
      <p:guideLst>
        <p:guide orient="horz" pos="162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46" indent="0" algn="ctr">
              <a:buNone/>
              <a:defRPr>
                <a:solidFill>
                  <a:schemeClr val="tx1">
                    <a:tint val="75000"/>
                  </a:schemeClr>
                </a:solidFill>
              </a:defRPr>
            </a:lvl2pPr>
            <a:lvl3pPr marL="685891" indent="0" algn="ctr">
              <a:buNone/>
              <a:defRPr>
                <a:solidFill>
                  <a:schemeClr val="tx1">
                    <a:tint val="75000"/>
                  </a:schemeClr>
                </a:solidFill>
              </a:defRPr>
            </a:lvl3pPr>
            <a:lvl4pPr marL="1028837" indent="0" algn="ctr">
              <a:buNone/>
              <a:defRPr>
                <a:solidFill>
                  <a:schemeClr val="tx1">
                    <a:tint val="75000"/>
                  </a:schemeClr>
                </a:solidFill>
              </a:defRPr>
            </a:lvl4pPr>
            <a:lvl5pPr marL="1371783" indent="0" algn="ctr">
              <a:buNone/>
              <a:defRPr>
                <a:solidFill>
                  <a:schemeClr val="tx1">
                    <a:tint val="75000"/>
                  </a:schemeClr>
                </a:solidFill>
              </a:defRPr>
            </a:lvl5pPr>
            <a:lvl6pPr marL="1714729" indent="0" algn="ctr">
              <a:buNone/>
              <a:defRPr>
                <a:solidFill>
                  <a:schemeClr val="tx1">
                    <a:tint val="75000"/>
                  </a:schemeClr>
                </a:solidFill>
              </a:defRPr>
            </a:lvl6pPr>
            <a:lvl7pPr marL="2057674" indent="0" algn="ctr">
              <a:buNone/>
              <a:defRPr>
                <a:solidFill>
                  <a:schemeClr val="tx1">
                    <a:tint val="75000"/>
                  </a:schemeClr>
                </a:solidFill>
              </a:defRPr>
            </a:lvl7pPr>
            <a:lvl8pPr marL="2400620" indent="0" algn="ctr">
              <a:buNone/>
              <a:defRPr>
                <a:solidFill>
                  <a:schemeClr val="tx1">
                    <a:tint val="75000"/>
                  </a:schemeClr>
                </a:solidFill>
              </a:defRPr>
            </a:lvl8pPr>
            <a:lvl9pPr marL="2743566"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582C38B-682A-1041-93F4-C5FFD0F85464}" type="datetimeFigureOut">
              <a:rPr lang="en-US" smtClean="0"/>
              <a:t>4/20/2022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20D2A9-5779-844F-A7B6-0C1041D1B5E2}" type="slidenum">
              <a:rPr lang="en-US" smtClean="0"/>
              <a:t>‹#›</a:t>
            </a:fld>
            <a:endParaRPr lang="en-US"/>
          </a:p>
        </p:txBody>
      </p:sp>
    </p:spTree>
    <p:extLst>
      <p:ext uri="{BB962C8B-B14F-4D97-AF65-F5344CB8AC3E}">
        <p14:creationId xmlns:p14="http://schemas.microsoft.com/office/powerpoint/2010/main" val="38172780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82C38B-682A-1041-93F4-C5FFD0F85464}" type="datetimeFigureOut">
              <a:rPr lang="en-US" smtClean="0"/>
              <a:t>4/20/2022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20D2A9-5779-844F-A7B6-0C1041D1B5E2}" type="slidenum">
              <a:rPr lang="en-US" smtClean="0"/>
              <a:t>‹#›</a:t>
            </a:fld>
            <a:endParaRPr lang="en-US"/>
          </a:p>
        </p:txBody>
      </p:sp>
    </p:spTree>
    <p:extLst>
      <p:ext uri="{BB962C8B-B14F-4D97-AF65-F5344CB8AC3E}">
        <p14:creationId xmlns:p14="http://schemas.microsoft.com/office/powerpoint/2010/main" val="6791834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7613" y="205980"/>
            <a:ext cx="2741612"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1" y="205980"/>
            <a:ext cx="8075613"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82C38B-682A-1041-93F4-C5FFD0F85464}" type="datetimeFigureOut">
              <a:rPr lang="en-US" smtClean="0"/>
              <a:t>4/20/2022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20D2A9-5779-844F-A7B6-0C1041D1B5E2}" type="slidenum">
              <a:rPr lang="en-US" smtClean="0"/>
              <a:t>‹#›</a:t>
            </a:fld>
            <a:endParaRPr lang="en-US"/>
          </a:p>
        </p:txBody>
      </p:sp>
    </p:spTree>
    <p:extLst>
      <p:ext uri="{BB962C8B-B14F-4D97-AF65-F5344CB8AC3E}">
        <p14:creationId xmlns:p14="http://schemas.microsoft.com/office/powerpoint/2010/main" val="14821929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46" indent="0" algn="ctr">
              <a:buNone/>
              <a:defRPr>
                <a:solidFill>
                  <a:schemeClr val="tx1">
                    <a:tint val="75000"/>
                  </a:schemeClr>
                </a:solidFill>
              </a:defRPr>
            </a:lvl2pPr>
            <a:lvl3pPr marL="685891" indent="0" algn="ctr">
              <a:buNone/>
              <a:defRPr>
                <a:solidFill>
                  <a:schemeClr val="tx1">
                    <a:tint val="75000"/>
                  </a:schemeClr>
                </a:solidFill>
              </a:defRPr>
            </a:lvl3pPr>
            <a:lvl4pPr marL="1028837" indent="0" algn="ctr">
              <a:buNone/>
              <a:defRPr>
                <a:solidFill>
                  <a:schemeClr val="tx1">
                    <a:tint val="75000"/>
                  </a:schemeClr>
                </a:solidFill>
              </a:defRPr>
            </a:lvl4pPr>
            <a:lvl5pPr marL="1371783" indent="0" algn="ctr">
              <a:buNone/>
              <a:defRPr>
                <a:solidFill>
                  <a:schemeClr val="tx1">
                    <a:tint val="75000"/>
                  </a:schemeClr>
                </a:solidFill>
              </a:defRPr>
            </a:lvl5pPr>
            <a:lvl6pPr marL="1714729" indent="0" algn="ctr">
              <a:buNone/>
              <a:defRPr>
                <a:solidFill>
                  <a:schemeClr val="tx1">
                    <a:tint val="75000"/>
                  </a:schemeClr>
                </a:solidFill>
              </a:defRPr>
            </a:lvl6pPr>
            <a:lvl7pPr marL="2057674" indent="0" algn="ctr">
              <a:buNone/>
              <a:defRPr>
                <a:solidFill>
                  <a:schemeClr val="tx1">
                    <a:tint val="75000"/>
                  </a:schemeClr>
                </a:solidFill>
              </a:defRPr>
            </a:lvl7pPr>
            <a:lvl8pPr marL="2400620" indent="0" algn="ctr">
              <a:buNone/>
              <a:defRPr>
                <a:solidFill>
                  <a:schemeClr val="tx1">
                    <a:tint val="75000"/>
                  </a:schemeClr>
                </a:solidFill>
              </a:defRPr>
            </a:lvl8pPr>
            <a:lvl9pPr marL="2743566"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582C38B-682A-1041-93F4-C5FFD0F85464}" type="datetimeFigureOut">
              <a:rPr lang="en-US" smtClean="0"/>
              <a:t>4/20/2022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20D2A9-5779-844F-A7B6-0C1041D1B5E2}" type="slidenum">
              <a:rPr lang="en-US" smtClean="0"/>
              <a:t>‹#›</a:t>
            </a:fld>
            <a:endParaRPr lang="en-US"/>
          </a:p>
        </p:txBody>
      </p:sp>
    </p:spTree>
    <p:extLst>
      <p:ext uri="{BB962C8B-B14F-4D97-AF65-F5344CB8AC3E}">
        <p14:creationId xmlns:p14="http://schemas.microsoft.com/office/powerpoint/2010/main" val="20165744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82C38B-682A-1041-93F4-C5FFD0F85464}" type="datetimeFigureOut">
              <a:rPr lang="en-US" smtClean="0"/>
              <a:t>4/20/2022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20D2A9-5779-844F-A7B6-0C1041D1B5E2}" type="slidenum">
              <a:rPr lang="en-US" smtClean="0"/>
              <a:t>‹#›</a:t>
            </a:fld>
            <a:endParaRPr lang="en-US"/>
          </a:p>
        </p:txBody>
      </p:sp>
    </p:spTree>
    <p:extLst>
      <p:ext uri="{BB962C8B-B14F-4D97-AF65-F5344CB8AC3E}">
        <p14:creationId xmlns:p14="http://schemas.microsoft.com/office/powerpoint/2010/main" val="30601821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46" indent="0">
              <a:buNone/>
              <a:defRPr sz="1400">
                <a:solidFill>
                  <a:schemeClr val="tx1">
                    <a:tint val="75000"/>
                  </a:schemeClr>
                </a:solidFill>
              </a:defRPr>
            </a:lvl2pPr>
            <a:lvl3pPr marL="685891" indent="0">
              <a:buNone/>
              <a:defRPr sz="1200">
                <a:solidFill>
                  <a:schemeClr val="tx1">
                    <a:tint val="75000"/>
                  </a:schemeClr>
                </a:solidFill>
              </a:defRPr>
            </a:lvl3pPr>
            <a:lvl4pPr marL="1028837" indent="0">
              <a:buNone/>
              <a:defRPr sz="1100">
                <a:solidFill>
                  <a:schemeClr val="tx1">
                    <a:tint val="75000"/>
                  </a:schemeClr>
                </a:solidFill>
              </a:defRPr>
            </a:lvl4pPr>
            <a:lvl5pPr marL="1371783" indent="0">
              <a:buNone/>
              <a:defRPr sz="1100">
                <a:solidFill>
                  <a:schemeClr val="tx1">
                    <a:tint val="75000"/>
                  </a:schemeClr>
                </a:solidFill>
              </a:defRPr>
            </a:lvl5pPr>
            <a:lvl6pPr marL="1714729" indent="0">
              <a:buNone/>
              <a:defRPr sz="1100">
                <a:solidFill>
                  <a:schemeClr val="tx1">
                    <a:tint val="75000"/>
                  </a:schemeClr>
                </a:solidFill>
              </a:defRPr>
            </a:lvl6pPr>
            <a:lvl7pPr marL="2057674" indent="0">
              <a:buNone/>
              <a:defRPr sz="1100">
                <a:solidFill>
                  <a:schemeClr val="tx1">
                    <a:tint val="75000"/>
                  </a:schemeClr>
                </a:solidFill>
              </a:defRPr>
            </a:lvl7pPr>
            <a:lvl8pPr marL="2400620" indent="0">
              <a:buNone/>
              <a:defRPr sz="1100">
                <a:solidFill>
                  <a:schemeClr val="tx1">
                    <a:tint val="75000"/>
                  </a:schemeClr>
                </a:solidFill>
              </a:defRPr>
            </a:lvl8pPr>
            <a:lvl9pPr marL="2743566" indent="0">
              <a:buNone/>
              <a:defRPr sz="1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582C38B-682A-1041-93F4-C5FFD0F85464}" type="datetimeFigureOut">
              <a:rPr lang="en-US" smtClean="0"/>
              <a:t>4/20/2022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20D2A9-5779-844F-A7B6-0C1041D1B5E2}" type="slidenum">
              <a:rPr lang="en-US" smtClean="0"/>
              <a:t>‹#›</a:t>
            </a:fld>
            <a:endParaRPr lang="en-US"/>
          </a:p>
        </p:txBody>
      </p:sp>
    </p:spTree>
    <p:extLst>
      <p:ext uri="{BB962C8B-B14F-4D97-AF65-F5344CB8AC3E}">
        <p14:creationId xmlns:p14="http://schemas.microsoft.com/office/powerpoint/2010/main" val="1419616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408613" cy="3394472"/>
          </a:xfrm>
        </p:spPr>
        <p:txBody>
          <a:bodyPr/>
          <a:lstStyle>
            <a:lvl1pPr>
              <a:defRPr sz="2100"/>
            </a:lvl1pPr>
            <a:lvl2pPr>
              <a:defRPr sz="1800"/>
            </a:lvl2pPr>
            <a:lvl3pPr>
              <a:defRPr sz="15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0613" y="1200151"/>
            <a:ext cx="5408612" cy="3394472"/>
          </a:xfrm>
        </p:spPr>
        <p:txBody>
          <a:bodyPr/>
          <a:lstStyle>
            <a:lvl1pPr>
              <a:defRPr sz="2100"/>
            </a:lvl1pPr>
            <a:lvl2pPr>
              <a:defRPr sz="1800"/>
            </a:lvl2pPr>
            <a:lvl3pPr>
              <a:defRPr sz="15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82C38B-682A-1041-93F4-C5FFD0F85464}" type="datetimeFigureOut">
              <a:rPr lang="en-US" smtClean="0"/>
              <a:t>4/20/2022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20D2A9-5779-844F-A7B6-0C1041D1B5E2}" type="slidenum">
              <a:rPr lang="en-US" smtClean="0"/>
              <a:t>‹#›</a:t>
            </a:fld>
            <a:endParaRPr lang="en-US"/>
          </a:p>
        </p:txBody>
      </p:sp>
    </p:spTree>
    <p:extLst>
      <p:ext uri="{BB962C8B-B14F-4D97-AF65-F5344CB8AC3E}">
        <p14:creationId xmlns:p14="http://schemas.microsoft.com/office/powerpoint/2010/main" val="11727983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46" indent="0">
              <a:buNone/>
              <a:defRPr sz="1500" b="1"/>
            </a:lvl2pPr>
            <a:lvl3pPr marL="685891" indent="0">
              <a:buNone/>
              <a:defRPr sz="1400" b="1"/>
            </a:lvl3pPr>
            <a:lvl4pPr marL="1028837" indent="0">
              <a:buNone/>
              <a:defRPr sz="1200" b="1"/>
            </a:lvl4pPr>
            <a:lvl5pPr marL="1371783" indent="0">
              <a:buNone/>
              <a:defRPr sz="1200" b="1"/>
            </a:lvl5pPr>
            <a:lvl6pPr marL="1714729" indent="0">
              <a:buNone/>
              <a:defRPr sz="1200" b="1"/>
            </a:lvl6pPr>
            <a:lvl7pPr marL="2057674" indent="0">
              <a:buNone/>
              <a:defRPr sz="1200" b="1"/>
            </a:lvl7pPr>
            <a:lvl8pPr marL="2400620" indent="0">
              <a:buNone/>
              <a:defRPr sz="1200" b="1"/>
            </a:lvl8pPr>
            <a:lvl9pPr marL="2743566"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151335"/>
            <a:ext cx="4041775" cy="479822"/>
          </a:xfrm>
        </p:spPr>
        <p:txBody>
          <a:bodyPr anchor="b"/>
          <a:lstStyle>
            <a:lvl1pPr marL="0" indent="0">
              <a:buNone/>
              <a:defRPr sz="1800" b="1"/>
            </a:lvl1pPr>
            <a:lvl2pPr marL="342946" indent="0">
              <a:buNone/>
              <a:defRPr sz="1500" b="1"/>
            </a:lvl2pPr>
            <a:lvl3pPr marL="685891" indent="0">
              <a:buNone/>
              <a:defRPr sz="1400" b="1"/>
            </a:lvl3pPr>
            <a:lvl4pPr marL="1028837" indent="0">
              <a:buNone/>
              <a:defRPr sz="1200" b="1"/>
            </a:lvl4pPr>
            <a:lvl5pPr marL="1371783" indent="0">
              <a:buNone/>
              <a:defRPr sz="1200" b="1"/>
            </a:lvl5pPr>
            <a:lvl6pPr marL="1714729" indent="0">
              <a:buNone/>
              <a:defRPr sz="1200" b="1"/>
            </a:lvl6pPr>
            <a:lvl7pPr marL="2057674" indent="0">
              <a:buNone/>
              <a:defRPr sz="1200" b="1"/>
            </a:lvl7pPr>
            <a:lvl8pPr marL="2400620" indent="0">
              <a:buNone/>
              <a:defRPr sz="1200" b="1"/>
            </a:lvl8pPr>
            <a:lvl9pPr marL="2743566"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5" y="1631156"/>
            <a:ext cx="4041775" cy="2963466"/>
          </a:xfrm>
        </p:spPr>
        <p:txBody>
          <a:bodyPr/>
          <a:lstStyle>
            <a:lvl1pPr>
              <a:defRPr sz="1800"/>
            </a:lvl1pPr>
            <a:lvl2pPr>
              <a:defRPr sz="15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82C38B-682A-1041-93F4-C5FFD0F85464}" type="datetimeFigureOut">
              <a:rPr lang="en-US" smtClean="0"/>
              <a:t>4/20/2022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920D2A9-5779-844F-A7B6-0C1041D1B5E2}" type="slidenum">
              <a:rPr lang="en-US" smtClean="0"/>
              <a:t>‹#›</a:t>
            </a:fld>
            <a:endParaRPr lang="en-US"/>
          </a:p>
        </p:txBody>
      </p:sp>
    </p:spTree>
    <p:extLst>
      <p:ext uri="{BB962C8B-B14F-4D97-AF65-F5344CB8AC3E}">
        <p14:creationId xmlns:p14="http://schemas.microsoft.com/office/powerpoint/2010/main" val="40408647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82C38B-682A-1041-93F4-C5FFD0F85464}" type="datetimeFigureOut">
              <a:rPr lang="en-US" smtClean="0"/>
              <a:t>4/20/2022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920D2A9-5779-844F-A7B6-0C1041D1B5E2}" type="slidenum">
              <a:rPr lang="en-US" smtClean="0"/>
              <a:t>‹#›</a:t>
            </a:fld>
            <a:endParaRPr lang="en-US"/>
          </a:p>
        </p:txBody>
      </p:sp>
    </p:spTree>
    <p:extLst>
      <p:ext uri="{BB962C8B-B14F-4D97-AF65-F5344CB8AC3E}">
        <p14:creationId xmlns:p14="http://schemas.microsoft.com/office/powerpoint/2010/main" val="27849329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82C38B-682A-1041-93F4-C5FFD0F85464}" type="datetimeFigureOut">
              <a:rPr lang="en-US" smtClean="0"/>
              <a:t>4/20/2022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920D2A9-5779-844F-A7B6-0C1041D1B5E2}" type="slidenum">
              <a:rPr lang="en-US" smtClean="0"/>
              <a:t>‹#›</a:t>
            </a:fld>
            <a:endParaRPr lang="en-US"/>
          </a:p>
        </p:txBody>
      </p:sp>
    </p:spTree>
    <p:extLst>
      <p:ext uri="{BB962C8B-B14F-4D97-AF65-F5344CB8AC3E}">
        <p14:creationId xmlns:p14="http://schemas.microsoft.com/office/powerpoint/2010/main" val="110853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9"/>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100"/>
            </a:lvl1pPr>
            <a:lvl2pPr marL="342946" indent="0">
              <a:buNone/>
              <a:defRPr sz="900"/>
            </a:lvl2pPr>
            <a:lvl3pPr marL="685891" indent="0">
              <a:buNone/>
              <a:defRPr sz="800"/>
            </a:lvl3pPr>
            <a:lvl4pPr marL="1028837" indent="0">
              <a:buNone/>
              <a:defRPr sz="700"/>
            </a:lvl4pPr>
            <a:lvl5pPr marL="1371783" indent="0">
              <a:buNone/>
              <a:defRPr sz="700"/>
            </a:lvl5pPr>
            <a:lvl6pPr marL="1714729" indent="0">
              <a:buNone/>
              <a:defRPr sz="700"/>
            </a:lvl6pPr>
            <a:lvl7pPr marL="2057674" indent="0">
              <a:buNone/>
              <a:defRPr sz="700"/>
            </a:lvl7pPr>
            <a:lvl8pPr marL="2400620" indent="0">
              <a:buNone/>
              <a:defRPr sz="700"/>
            </a:lvl8pPr>
            <a:lvl9pPr marL="2743566" indent="0">
              <a:buNone/>
              <a:defRPr sz="700"/>
            </a:lvl9pPr>
          </a:lstStyle>
          <a:p>
            <a:pPr lvl="0"/>
            <a:r>
              <a:rPr lang="en-US"/>
              <a:t>Click to edit Master text styles</a:t>
            </a:r>
          </a:p>
        </p:txBody>
      </p:sp>
      <p:sp>
        <p:nvSpPr>
          <p:cNvPr id="5" name="Date Placeholder 4"/>
          <p:cNvSpPr>
            <a:spLocks noGrp="1"/>
          </p:cNvSpPr>
          <p:nvPr>
            <p:ph type="dt" sz="half" idx="10"/>
          </p:nvPr>
        </p:nvSpPr>
        <p:spPr/>
        <p:txBody>
          <a:bodyPr/>
          <a:lstStyle/>
          <a:p>
            <a:fld id="{E582C38B-682A-1041-93F4-C5FFD0F85464}" type="datetimeFigureOut">
              <a:rPr lang="en-US" smtClean="0"/>
              <a:t>4/20/2022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20D2A9-5779-844F-A7B6-0C1041D1B5E2}" type="slidenum">
              <a:rPr lang="en-US" smtClean="0"/>
              <a:t>‹#›</a:t>
            </a:fld>
            <a:endParaRPr lang="en-US"/>
          </a:p>
        </p:txBody>
      </p:sp>
    </p:spTree>
    <p:extLst>
      <p:ext uri="{BB962C8B-B14F-4D97-AF65-F5344CB8AC3E}">
        <p14:creationId xmlns:p14="http://schemas.microsoft.com/office/powerpoint/2010/main" val="28217505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82C38B-682A-1041-93F4-C5FFD0F85464}" type="datetimeFigureOut">
              <a:rPr lang="en-US" smtClean="0"/>
              <a:t>4/20/2022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20D2A9-5779-844F-A7B6-0C1041D1B5E2}" type="slidenum">
              <a:rPr lang="en-US" smtClean="0"/>
              <a:t>‹#›</a:t>
            </a:fld>
            <a:endParaRPr lang="en-US"/>
          </a:p>
        </p:txBody>
      </p:sp>
    </p:spTree>
    <p:extLst>
      <p:ext uri="{BB962C8B-B14F-4D97-AF65-F5344CB8AC3E}">
        <p14:creationId xmlns:p14="http://schemas.microsoft.com/office/powerpoint/2010/main" val="30941678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46" indent="0">
              <a:buNone/>
              <a:defRPr sz="2100"/>
            </a:lvl2pPr>
            <a:lvl3pPr marL="685891" indent="0">
              <a:buNone/>
              <a:defRPr sz="1800"/>
            </a:lvl3pPr>
            <a:lvl4pPr marL="1028837" indent="0">
              <a:buNone/>
              <a:defRPr sz="1500"/>
            </a:lvl4pPr>
            <a:lvl5pPr marL="1371783" indent="0">
              <a:buNone/>
              <a:defRPr sz="1500"/>
            </a:lvl5pPr>
            <a:lvl6pPr marL="1714729" indent="0">
              <a:buNone/>
              <a:defRPr sz="1500"/>
            </a:lvl6pPr>
            <a:lvl7pPr marL="2057674" indent="0">
              <a:buNone/>
              <a:defRPr sz="1500"/>
            </a:lvl7pPr>
            <a:lvl8pPr marL="2400620" indent="0">
              <a:buNone/>
              <a:defRPr sz="1500"/>
            </a:lvl8pPr>
            <a:lvl9pPr marL="2743566" indent="0">
              <a:buNone/>
              <a:defRPr sz="15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100"/>
            </a:lvl1pPr>
            <a:lvl2pPr marL="342946" indent="0">
              <a:buNone/>
              <a:defRPr sz="900"/>
            </a:lvl2pPr>
            <a:lvl3pPr marL="685891" indent="0">
              <a:buNone/>
              <a:defRPr sz="800"/>
            </a:lvl3pPr>
            <a:lvl4pPr marL="1028837" indent="0">
              <a:buNone/>
              <a:defRPr sz="700"/>
            </a:lvl4pPr>
            <a:lvl5pPr marL="1371783" indent="0">
              <a:buNone/>
              <a:defRPr sz="700"/>
            </a:lvl5pPr>
            <a:lvl6pPr marL="1714729" indent="0">
              <a:buNone/>
              <a:defRPr sz="700"/>
            </a:lvl6pPr>
            <a:lvl7pPr marL="2057674" indent="0">
              <a:buNone/>
              <a:defRPr sz="700"/>
            </a:lvl7pPr>
            <a:lvl8pPr marL="2400620" indent="0">
              <a:buNone/>
              <a:defRPr sz="700"/>
            </a:lvl8pPr>
            <a:lvl9pPr marL="2743566" indent="0">
              <a:buNone/>
              <a:defRPr sz="700"/>
            </a:lvl9pPr>
          </a:lstStyle>
          <a:p>
            <a:pPr lvl="0"/>
            <a:r>
              <a:rPr lang="en-US"/>
              <a:t>Click to edit Master text styles</a:t>
            </a:r>
          </a:p>
        </p:txBody>
      </p:sp>
      <p:sp>
        <p:nvSpPr>
          <p:cNvPr id="5" name="Date Placeholder 4"/>
          <p:cNvSpPr>
            <a:spLocks noGrp="1"/>
          </p:cNvSpPr>
          <p:nvPr>
            <p:ph type="dt" sz="half" idx="10"/>
          </p:nvPr>
        </p:nvSpPr>
        <p:spPr/>
        <p:txBody>
          <a:bodyPr/>
          <a:lstStyle/>
          <a:p>
            <a:fld id="{E582C38B-682A-1041-93F4-C5FFD0F85464}" type="datetimeFigureOut">
              <a:rPr lang="en-US" smtClean="0"/>
              <a:t>4/20/2022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20D2A9-5779-844F-A7B6-0C1041D1B5E2}" type="slidenum">
              <a:rPr lang="en-US" smtClean="0"/>
              <a:t>‹#›</a:t>
            </a:fld>
            <a:endParaRPr lang="en-US"/>
          </a:p>
        </p:txBody>
      </p:sp>
    </p:spTree>
    <p:extLst>
      <p:ext uri="{BB962C8B-B14F-4D97-AF65-F5344CB8AC3E}">
        <p14:creationId xmlns:p14="http://schemas.microsoft.com/office/powerpoint/2010/main" val="30241165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82C38B-682A-1041-93F4-C5FFD0F85464}" type="datetimeFigureOut">
              <a:rPr lang="en-US" smtClean="0"/>
              <a:t>4/20/2022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20D2A9-5779-844F-A7B6-0C1041D1B5E2}" type="slidenum">
              <a:rPr lang="en-US" smtClean="0"/>
              <a:t>‹#›</a:t>
            </a:fld>
            <a:endParaRPr lang="en-US"/>
          </a:p>
        </p:txBody>
      </p:sp>
    </p:spTree>
    <p:extLst>
      <p:ext uri="{BB962C8B-B14F-4D97-AF65-F5344CB8AC3E}">
        <p14:creationId xmlns:p14="http://schemas.microsoft.com/office/powerpoint/2010/main" val="26525071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7613" y="205980"/>
            <a:ext cx="2741612"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1" y="205980"/>
            <a:ext cx="8075613"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82C38B-682A-1041-93F4-C5FFD0F85464}" type="datetimeFigureOut">
              <a:rPr lang="en-US" smtClean="0"/>
              <a:t>4/20/2022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20D2A9-5779-844F-A7B6-0C1041D1B5E2}" type="slidenum">
              <a:rPr lang="en-US" smtClean="0"/>
              <a:t>‹#›</a:t>
            </a:fld>
            <a:endParaRPr lang="en-US"/>
          </a:p>
        </p:txBody>
      </p:sp>
    </p:spTree>
    <p:extLst>
      <p:ext uri="{BB962C8B-B14F-4D97-AF65-F5344CB8AC3E}">
        <p14:creationId xmlns:p14="http://schemas.microsoft.com/office/powerpoint/2010/main" val="35483375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46" indent="0">
              <a:buNone/>
              <a:defRPr sz="1400">
                <a:solidFill>
                  <a:schemeClr val="tx1">
                    <a:tint val="75000"/>
                  </a:schemeClr>
                </a:solidFill>
              </a:defRPr>
            </a:lvl2pPr>
            <a:lvl3pPr marL="685891" indent="0">
              <a:buNone/>
              <a:defRPr sz="1200">
                <a:solidFill>
                  <a:schemeClr val="tx1">
                    <a:tint val="75000"/>
                  </a:schemeClr>
                </a:solidFill>
              </a:defRPr>
            </a:lvl3pPr>
            <a:lvl4pPr marL="1028837" indent="0">
              <a:buNone/>
              <a:defRPr sz="1100">
                <a:solidFill>
                  <a:schemeClr val="tx1">
                    <a:tint val="75000"/>
                  </a:schemeClr>
                </a:solidFill>
              </a:defRPr>
            </a:lvl4pPr>
            <a:lvl5pPr marL="1371783" indent="0">
              <a:buNone/>
              <a:defRPr sz="1100">
                <a:solidFill>
                  <a:schemeClr val="tx1">
                    <a:tint val="75000"/>
                  </a:schemeClr>
                </a:solidFill>
              </a:defRPr>
            </a:lvl5pPr>
            <a:lvl6pPr marL="1714729" indent="0">
              <a:buNone/>
              <a:defRPr sz="1100">
                <a:solidFill>
                  <a:schemeClr val="tx1">
                    <a:tint val="75000"/>
                  </a:schemeClr>
                </a:solidFill>
              </a:defRPr>
            </a:lvl6pPr>
            <a:lvl7pPr marL="2057674" indent="0">
              <a:buNone/>
              <a:defRPr sz="1100">
                <a:solidFill>
                  <a:schemeClr val="tx1">
                    <a:tint val="75000"/>
                  </a:schemeClr>
                </a:solidFill>
              </a:defRPr>
            </a:lvl7pPr>
            <a:lvl8pPr marL="2400620" indent="0">
              <a:buNone/>
              <a:defRPr sz="1100">
                <a:solidFill>
                  <a:schemeClr val="tx1">
                    <a:tint val="75000"/>
                  </a:schemeClr>
                </a:solidFill>
              </a:defRPr>
            </a:lvl8pPr>
            <a:lvl9pPr marL="2743566" indent="0">
              <a:buNone/>
              <a:defRPr sz="1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582C38B-682A-1041-93F4-C5FFD0F85464}" type="datetimeFigureOut">
              <a:rPr lang="en-US" smtClean="0"/>
              <a:t>4/20/2022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20D2A9-5779-844F-A7B6-0C1041D1B5E2}" type="slidenum">
              <a:rPr lang="en-US" smtClean="0"/>
              <a:t>‹#›</a:t>
            </a:fld>
            <a:endParaRPr lang="en-US"/>
          </a:p>
        </p:txBody>
      </p:sp>
    </p:spTree>
    <p:extLst>
      <p:ext uri="{BB962C8B-B14F-4D97-AF65-F5344CB8AC3E}">
        <p14:creationId xmlns:p14="http://schemas.microsoft.com/office/powerpoint/2010/main" val="12408359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408613" cy="3394472"/>
          </a:xfrm>
        </p:spPr>
        <p:txBody>
          <a:bodyPr/>
          <a:lstStyle>
            <a:lvl1pPr>
              <a:defRPr sz="2100"/>
            </a:lvl1pPr>
            <a:lvl2pPr>
              <a:defRPr sz="1800"/>
            </a:lvl2pPr>
            <a:lvl3pPr>
              <a:defRPr sz="15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0613" y="1200151"/>
            <a:ext cx="5408612" cy="3394472"/>
          </a:xfrm>
        </p:spPr>
        <p:txBody>
          <a:bodyPr/>
          <a:lstStyle>
            <a:lvl1pPr>
              <a:defRPr sz="2100"/>
            </a:lvl1pPr>
            <a:lvl2pPr>
              <a:defRPr sz="1800"/>
            </a:lvl2pPr>
            <a:lvl3pPr>
              <a:defRPr sz="15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82C38B-682A-1041-93F4-C5FFD0F85464}" type="datetimeFigureOut">
              <a:rPr lang="en-US" smtClean="0"/>
              <a:t>4/20/2022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20D2A9-5779-844F-A7B6-0C1041D1B5E2}" type="slidenum">
              <a:rPr lang="en-US" smtClean="0"/>
              <a:t>‹#›</a:t>
            </a:fld>
            <a:endParaRPr lang="en-US"/>
          </a:p>
        </p:txBody>
      </p:sp>
    </p:spTree>
    <p:extLst>
      <p:ext uri="{BB962C8B-B14F-4D97-AF65-F5344CB8AC3E}">
        <p14:creationId xmlns:p14="http://schemas.microsoft.com/office/powerpoint/2010/main" val="3676416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46" indent="0">
              <a:buNone/>
              <a:defRPr sz="1500" b="1"/>
            </a:lvl2pPr>
            <a:lvl3pPr marL="685891" indent="0">
              <a:buNone/>
              <a:defRPr sz="1400" b="1"/>
            </a:lvl3pPr>
            <a:lvl4pPr marL="1028837" indent="0">
              <a:buNone/>
              <a:defRPr sz="1200" b="1"/>
            </a:lvl4pPr>
            <a:lvl5pPr marL="1371783" indent="0">
              <a:buNone/>
              <a:defRPr sz="1200" b="1"/>
            </a:lvl5pPr>
            <a:lvl6pPr marL="1714729" indent="0">
              <a:buNone/>
              <a:defRPr sz="1200" b="1"/>
            </a:lvl6pPr>
            <a:lvl7pPr marL="2057674" indent="0">
              <a:buNone/>
              <a:defRPr sz="1200" b="1"/>
            </a:lvl7pPr>
            <a:lvl8pPr marL="2400620" indent="0">
              <a:buNone/>
              <a:defRPr sz="1200" b="1"/>
            </a:lvl8pPr>
            <a:lvl9pPr marL="2743566"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151335"/>
            <a:ext cx="4041775" cy="479822"/>
          </a:xfrm>
        </p:spPr>
        <p:txBody>
          <a:bodyPr anchor="b"/>
          <a:lstStyle>
            <a:lvl1pPr marL="0" indent="0">
              <a:buNone/>
              <a:defRPr sz="1800" b="1"/>
            </a:lvl1pPr>
            <a:lvl2pPr marL="342946" indent="0">
              <a:buNone/>
              <a:defRPr sz="1500" b="1"/>
            </a:lvl2pPr>
            <a:lvl3pPr marL="685891" indent="0">
              <a:buNone/>
              <a:defRPr sz="1400" b="1"/>
            </a:lvl3pPr>
            <a:lvl4pPr marL="1028837" indent="0">
              <a:buNone/>
              <a:defRPr sz="1200" b="1"/>
            </a:lvl4pPr>
            <a:lvl5pPr marL="1371783" indent="0">
              <a:buNone/>
              <a:defRPr sz="1200" b="1"/>
            </a:lvl5pPr>
            <a:lvl6pPr marL="1714729" indent="0">
              <a:buNone/>
              <a:defRPr sz="1200" b="1"/>
            </a:lvl6pPr>
            <a:lvl7pPr marL="2057674" indent="0">
              <a:buNone/>
              <a:defRPr sz="1200" b="1"/>
            </a:lvl7pPr>
            <a:lvl8pPr marL="2400620" indent="0">
              <a:buNone/>
              <a:defRPr sz="1200" b="1"/>
            </a:lvl8pPr>
            <a:lvl9pPr marL="2743566"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5" y="1631156"/>
            <a:ext cx="4041775" cy="2963466"/>
          </a:xfrm>
        </p:spPr>
        <p:txBody>
          <a:bodyPr/>
          <a:lstStyle>
            <a:lvl1pPr>
              <a:defRPr sz="1800"/>
            </a:lvl1pPr>
            <a:lvl2pPr>
              <a:defRPr sz="15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82C38B-682A-1041-93F4-C5FFD0F85464}" type="datetimeFigureOut">
              <a:rPr lang="en-US" smtClean="0"/>
              <a:t>4/20/2022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920D2A9-5779-844F-A7B6-0C1041D1B5E2}" type="slidenum">
              <a:rPr lang="en-US" smtClean="0"/>
              <a:t>‹#›</a:t>
            </a:fld>
            <a:endParaRPr lang="en-US"/>
          </a:p>
        </p:txBody>
      </p:sp>
    </p:spTree>
    <p:extLst>
      <p:ext uri="{BB962C8B-B14F-4D97-AF65-F5344CB8AC3E}">
        <p14:creationId xmlns:p14="http://schemas.microsoft.com/office/powerpoint/2010/main" val="2485107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82C38B-682A-1041-93F4-C5FFD0F85464}" type="datetimeFigureOut">
              <a:rPr lang="en-US" smtClean="0"/>
              <a:t>4/20/2022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920D2A9-5779-844F-A7B6-0C1041D1B5E2}" type="slidenum">
              <a:rPr lang="en-US" smtClean="0"/>
              <a:t>‹#›</a:t>
            </a:fld>
            <a:endParaRPr lang="en-US"/>
          </a:p>
        </p:txBody>
      </p:sp>
    </p:spTree>
    <p:extLst>
      <p:ext uri="{BB962C8B-B14F-4D97-AF65-F5344CB8AC3E}">
        <p14:creationId xmlns:p14="http://schemas.microsoft.com/office/powerpoint/2010/main" val="41015147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82C38B-682A-1041-93F4-C5FFD0F85464}" type="datetimeFigureOut">
              <a:rPr lang="en-US" smtClean="0"/>
              <a:t>4/20/2022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920D2A9-5779-844F-A7B6-0C1041D1B5E2}" type="slidenum">
              <a:rPr lang="en-US" smtClean="0"/>
              <a:t>‹#›</a:t>
            </a:fld>
            <a:endParaRPr lang="en-US"/>
          </a:p>
        </p:txBody>
      </p:sp>
    </p:spTree>
    <p:extLst>
      <p:ext uri="{BB962C8B-B14F-4D97-AF65-F5344CB8AC3E}">
        <p14:creationId xmlns:p14="http://schemas.microsoft.com/office/powerpoint/2010/main" val="36265152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9"/>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100"/>
            </a:lvl1pPr>
            <a:lvl2pPr marL="342946" indent="0">
              <a:buNone/>
              <a:defRPr sz="900"/>
            </a:lvl2pPr>
            <a:lvl3pPr marL="685891" indent="0">
              <a:buNone/>
              <a:defRPr sz="800"/>
            </a:lvl3pPr>
            <a:lvl4pPr marL="1028837" indent="0">
              <a:buNone/>
              <a:defRPr sz="700"/>
            </a:lvl4pPr>
            <a:lvl5pPr marL="1371783" indent="0">
              <a:buNone/>
              <a:defRPr sz="700"/>
            </a:lvl5pPr>
            <a:lvl6pPr marL="1714729" indent="0">
              <a:buNone/>
              <a:defRPr sz="700"/>
            </a:lvl6pPr>
            <a:lvl7pPr marL="2057674" indent="0">
              <a:buNone/>
              <a:defRPr sz="700"/>
            </a:lvl7pPr>
            <a:lvl8pPr marL="2400620" indent="0">
              <a:buNone/>
              <a:defRPr sz="700"/>
            </a:lvl8pPr>
            <a:lvl9pPr marL="2743566" indent="0">
              <a:buNone/>
              <a:defRPr sz="700"/>
            </a:lvl9pPr>
          </a:lstStyle>
          <a:p>
            <a:pPr lvl="0"/>
            <a:r>
              <a:rPr lang="en-US"/>
              <a:t>Click to edit Master text styles</a:t>
            </a:r>
          </a:p>
        </p:txBody>
      </p:sp>
      <p:sp>
        <p:nvSpPr>
          <p:cNvPr id="5" name="Date Placeholder 4"/>
          <p:cNvSpPr>
            <a:spLocks noGrp="1"/>
          </p:cNvSpPr>
          <p:nvPr>
            <p:ph type="dt" sz="half" idx="10"/>
          </p:nvPr>
        </p:nvSpPr>
        <p:spPr/>
        <p:txBody>
          <a:bodyPr/>
          <a:lstStyle/>
          <a:p>
            <a:fld id="{E582C38B-682A-1041-93F4-C5FFD0F85464}" type="datetimeFigureOut">
              <a:rPr lang="en-US" smtClean="0"/>
              <a:t>4/20/2022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20D2A9-5779-844F-A7B6-0C1041D1B5E2}" type="slidenum">
              <a:rPr lang="en-US" smtClean="0"/>
              <a:t>‹#›</a:t>
            </a:fld>
            <a:endParaRPr lang="en-US"/>
          </a:p>
        </p:txBody>
      </p:sp>
    </p:spTree>
    <p:extLst>
      <p:ext uri="{BB962C8B-B14F-4D97-AF65-F5344CB8AC3E}">
        <p14:creationId xmlns:p14="http://schemas.microsoft.com/office/powerpoint/2010/main" val="19711598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46" indent="0">
              <a:buNone/>
              <a:defRPr sz="2100"/>
            </a:lvl2pPr>
            <a:lvl3pPr marL="685891" indent="0">
              <a:buNone/>
              <a:defRPr sz="1800"/>
            </a:lvl3pPr>
            <a:lvl4pPr marL="1028837" indent="0">
              <a:buNone/>
              <a:defRPr sz="1500"/>
            </a:lvl4pPr>
            <a:lvl5pPr marL="1371783" indent="0">
              <a:buNone/>
              <a:defRPr sz="1500"/>
            </a:lvl5pPr>
            <a:lvl6pPr marL="1714729" indent="0">
              <a:buNone/>
              <a:defRPr sz="1500"/>
            </a:lvl6pPr>
            <a:lvl7pPr marL="2057674" indent="0">
              <a:buNone/>
              <a:defRPr sz="1500"/>
            </a:lvl7pPr>
            <a:lvl8pPr marL="2400620" indent="0">
              <a:buNone/>
              <a:defRPr sz="1500"/>
            </a:lvl8pPr>
            <a:lvl9pPr marL="2743566" indent="0">
              <a:buNone/>
              <a:defRPr sz="15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100"/>
            </a:lvl1pPr>
            <a:lvl2pPr marL="342946" indent="0">
              <a:buNone/>
              <a:defRPr sz="900"/>
            </a:lvl2pPr>
            <a:lvl3pPr marL="685891" indent="0">
              <a:buNone/>
              <a:defRPr sz="800"/>
            </a:lvl3pPr>
            <a:lvl4pPr marL="1028837" indent="0">
              <a:buNone/>
              <a:defRPr sz="700"/>
            </a:lvl4pPr>
            <a:lvl5pPr marL="1371783" indent="0">
              <a:buNone/>
              <a:defRPr sz="700"/>
            </a:lvl5pPr>
            <a:lvl6pPr marL="1714729" indent="0">
              <a:buNone/>
              <a:defRPr sz="700"/>
            </a:lvl6pPr>
            <a:lvl7pPr marL="2057674" indent="0">
              <a:buNone/>
              <a:defRPr sz="700"/>
            </a:lvl7pPr>
            <a:lvl8pPr marL="2400620" indent="0">
              <a:buNone/>
              <a:defRPr sz="700"/>
            </a:lvl8pPr>
            <a:lvl9pPr marL="2743566" indent="0">
              <a:buNone/>
              <a:defRPr sz="700"/>
            </a:lvl9pPr>
          </a:lstStyle>
          <a:p>
            <a:pPr lvl="0"/>
            <a:r>
              <a:rPr lang="en-US"/>
              <a:t>Click to edit Master text styles</a:t>
            </a:r>
          </a:p>
        </p:txBody>
      </p:sp>
      <p:sp>
        <p:nvSpPr>
          <p:cNvPr id="5" name="Date Placeholder 4"/>
          <p:cNvSpPr>
            <a:spLocks noGrp="1"/>
          </p:cNvSpPr>
          <p:nvPr>
            <p:ph type="dt" sz="half" idx="10"/>
          </p:nvPr>
        </p:nvSpPr>
        <p:spPr/>
        <p:txBody>
          <a:bodyPr/>
          <a:lstStyle/>
          <a:p>
            <a:fld id="{E582C38B-682A-1041-93F4-C5FFD0F85464}" type="datetimeFigureOut">
              <a:rPr lang="en-US" smtClean="0"/>
              <a:t>4/20/2022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20D2A9-5779-844F-A7B6-0C1041D1B5E2}" type="slidenum">
              <a:rPr lang="en-US" smtClean="0"/>
              <a:t>‹#›</a:t>
            </a:fld>
            <a:endParaRPr lang="en-US"/>
          </a:p>
        </p:txBody>
      </p:sp>
    </p:spTree>
    <p:extLst>
      <p:ext uri="{BB962C8B-B14F-4D97-AF65-F5344CB8AC3E}">
        <p14:creationId xmlns:p14="http://schemas.microsoft.com/office/powerpoint/2010/main" val="14677098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68589" tIns="34295" rIns="68589" bIns="34295"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68589" tIns="34295" rIns="68589" bIns="34295"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68589" tIns="34295" rIns="68589" bIns="34295" rtlCol="0" anchor="ctr"/>
          <a:lstStyle>
            <a:lvl1pPr algn="l">
              <a:defRPr sz="900">
                <a:solidFill>
                  <a:schemeClr val="tx1">
                    <a:tint val="75000"/>
                  </a:schemeClr>
                </a:solidFill>
              </a:defRPr>
            </a:lvl1pPr>
          </a:lstStyle>
          <a:p>
            <a:fld id="{E582C38B-682A-1041-93F4-C5FFD0F85464}" type="datetimeFigureOut">
              <a:rPr lang="en-US" smtClean="0"/>
              <a:t>4/20/2022</a:t>
            </a:fld>
            <a:endParaRPr lang="en-US"/>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68589" tIns="34295" rIns="68589" bIns="34295"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1" y="4767264"/>
            <a:ext cx="2133600" cy="273844"/>
          </a:xfrm>
          <a:prstGeom prst="rect">
            <a:avLst/>
          </a:prstGeom>
        </p:spPr>
        <p:txBody>
          <a:bodyPr vert="horz" lIns="68589" tIns="34295" rIns="68589" bIns="34295" rtlCol="0" anchor="ctr"/>
          <a:lstStyle>
            <a:lvl1pPr algn="r">
              <a:defRPr sz="900">
                <a:solidFill>
                  <a:schemeClr val="tx1">
                    <a:tint val="75000"/>
                  </a:schemeClr>
                </a:solidFill>
              </a:defRPr>
            </a:lvl1pPr>
          </a:lstStyle>
          <a:p>
            <a:fld id="{D920D2A9-5779-844F-A7B6-0C1041D1B5E2}" type="slidenum">
              <a:rPr lang="en-US" smtClean="0"/>
              <a:t>‹#›</a:t>
            </a:fld>
            <a:endParaRPr lang="en-US"/>
          </a:p>
        </p:txBody>
      </p:sp>
    </p:spTree>
    <p:extLst>
      <p:ext uri="{BB962C8B-B14F-4D97-AF65-F5344CB8AC3E}">
        <p14:creationId xmlns:p14="http://schemas.microsoft.com/office/powerpoint/2010/main" val="41401168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342946" rtl="0" eaLnBrk="1" latinLnBrk="0" hangingPunct="1">
        <a:spcBef>
          <a:spcPct val="0"/>
        </a:spcBef>
        <a:buNone/>
        <a:defRPr sz="3300" kern="1200">
          <a:solidFill>
            <a:schemeClr val="tx1"/>
          </a:solidFill>
          <a:latin typeface="+mj-lt"/>
          <a:ea typeface="+mj-ea"/>
          <a:cs typeface="+mj-cs"/>
        </a:defRPr>
      </a:lvl1pPr>
    </p:titleStyle>
    <p:bodyStyle>
      <a:lvl1pPr marL="257209" indent="-257209" algn="l" defTabSz="342946" rtl="0" eaLnBrk="1" latinLnBrk="0" hangingPunct="1">
        <a:spcBef>
          <a:spcPct val="20000"/>
        </a:spcBef>
        <a:buFont typeface="Arial"/>
        <a:buChar char="•"/>
        <a:defRPr sz="2400" kern="1200">
          <a:solidFill>
            <a:schemeClr val="tx1"/>
          </a:solidFill>
          <a:latin typeface="+mn-lt"/>
          <a:ea typeface="+mn-ea"/>
          <a:cs typeface="+mn-cs"/>
        </a:defRPr>
      </a:lvl1pPr>
      <a:lvl2pPr marL="557287" indent="-214341" algn="l" defTabSz="342946" rtl="0" eaLnBrk="1" latinLnBrk="0" hangingPunct="1">
        <a:spcBef>
          <a:spcPct val="20000"/>
        </a:spcBef>
        <a:buFont typeface="Arial"/>
        <a:buChar char="–"/>
        <a:defRPr sz="2100" kern="1200">
          <a:solidFill>
            <a:schemeClr val="tx1"/>
          </a:solidFill>
          <a:latin typeface="+mn-lt"/>
          <a:ea typeface="+mn-ea"/>
          <a:cs typeface="+mn-cs"/>
        </a:defRPr>
      </a:lvl2pPr>
      <a:lvl3pPr marL="857364" indent="-171473" algn="l" defTabSz="342946" rtl="0" eaLnBrk="1" latinLnBrk="0" hangingPunct="1">
        <a:spcBef>
          <a:spcPct val="20000"/>
        </a:spcBef>
        <a:buFont typeface="Arial"/>
        <a:buChar char="•"/>
        <a:defRPr sz="1800" kern="1200">
          <a:solidFill>
            <a:schemeClr val="tx1"/>
          </a:solidFill>
          <a:latin typeface="+mn-lt"/>
          <a:ea typeface="+mn-ea"/>
          <a:cs typeface="+mn-cs"/>
        </a:defRPr>
      </a:lvl3pPr>
      <a:lvl4pPr marL="1200310" indent="-171473" algn="l" defTabSz="342946" rtl="0" eaLnBrk="1" latinLnBrk="0" hangingPunct="1">
        <a:spcBef>
          <a:spcPct val="20000"/>
        </a:spcBef>
        <a:buFont typeface="Arial"/>
        <a:buChar char="–"/>
        <a:defRPr sz="1500" kern="1200">
          <a:solidFill>
            <a:schemeClr val="tx1"/>
          </a:solidFill>
          <a:latin typeface="+mn-lt"/>
          <a:ea typeface="+mn-ea"/>
          <a:cs typeface="+mn-cs"/>
        </a:defRPr>
      </a:lvl4pPr>
      <a:lvl5pPr marL="1543256" indent="-171473" algn="l" defTabSz="342946" rtl="0" eaLnBrk="1" latinLnBrk="0" hangingPunct="1">
        <a:spcBef>
          <a:spcPct val="20000"/>
        </a:spcBef>
        <a:buFont typeface="Arial"/>
        <a:buChar char="»"/>
        <a:defRPr sz="1500" kern="1200">
          <a:solidFill>
            <a:schemeClr val="tx1"/>
          </a:solidFill>
          <a:latin typeface="+mn-lt"/>
          <a:ea typeface="+mn-ea"/>
          <a:cs typeface="+mn-cs"/>
        </a:defRPr>
      </a:lvl5pPr>
      <a:lvl6pPr marL="1886201" indent="-171473" algn="l" defTabSz="342946" rtl="0" eaLnBrk="1" latinLnBrk="0" hangingPunct="1">
        <a:spcBef>
          <a:spcPct val="20000"/>
        </a:spcBef>
        <a:buFont typeface="Arial"/>
        <a:buChar char="•"/>
        <a:defRPr sz="1500" kern="1200">
          <a:solidFill>
            <a:schemeClr val="tx1"/>
          </a:solidFill>
          <a:latin typeface="+mn-lt"/>
          <a:ea typeface="+mn-ea"/>
          <a:cs typeface="+mn-cs"/>
        </a:defRPr>
      </a:lvl6pPr>
      <a:lvl7pPr marL="2229147" indent="-171473" algn="l" defTabSz="342946" rtl="0" eaLnBrk="1" latinLnBrk="0" hangingPunct="1">
        <a:spcBef>
          <a:spcPct val="20000"/>
        </a:spcBef>
        <a:buFont typeface="Arial"/>
        <a:buChar char="•"/>
        <a:defRPr sz="1500" kern="1200">
          <a:solidFill>
            <a:schemeClr val="tx1"/>
          </a:solidFill>
          <a:latin typeface="+mn-lt"/>
          <a:ea typeface="+mn-ea"/>
          <a:cs typeface="+mn-cs"/>
        </a:defRPr>
      </a:lvl7pPr>
      <a:lvl8pPr marL="2572093" indent="-171473" algn="l" defTabSz="342946" rtl="0" eaLnBrk="1" latinLnBrk="0" hangingPunct="1">
        <a:spcBef>
          <a:spcPct val="20000"/>
        </a:spcBef>
        <a:buFont typeface="Arial"/>
        <a:buChar char="•"/>
        <a:defRPr sz="1500" kern="1200">
          <a:solidFill>
            <a:schemeClr val="tx1"/>
          </a:solidFill>
          <a:latin typeface="+mn-lt"/>
          <a:ea typeface="+mn-ea"/>
          <a:cs typeface="+mn-cs"/>
        </a:defRPr>
      </a:lvl8pPr>
      <a:lvl9pPr marL="2915039" indent="-171473" algn="l" defTabSz="342946"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46" rtl="0" eaLnBrk="1" latinLnBrk="0" hangingPunct="1">
        <a:defRPr sz="1400" kern="1200">
          <a:solidFill>
            <a:schemeClr val="tx1"/>
          </a:solidFill>
          <a:latin typeface="+mn-lt"/>
          <a:ea typeface="+mn-ea"/>
          <a:cs typeface="+mn-cs"/>
        </a:defRPr>
      </a:lvl1pPr>
      <a:lvl2pPr marL="342946" algn="l" defTabSz="342946" rtl="0" eaLnBrk="1" latinLnBrk="0" hangingPunct="1">
        <a:defRPr sz="1400" kern="1200">
          <a:solidFill>
            <a:schemeClr val="tx1"/>
          </a:solidFill>
          <a:latin typeface="+mn-lt"/>
          <a:ea typeface="+mn-ea"/>
          <a:cs typeface="+mn-cs"/>
        </a:defRPr>
      </a:lvl2pPr>
      <a:lvl3pPr marL="685891" algn="l" defTabSz="342946" rtl="0" eaLnBrk="1" latinLnBrk="0" hangingPunct="1">
        <a:defRPr sz="1400" kern="1200">
          <a:solidFill>
            <a:schemeClr val="tx1"/>
          </a:solidFill>
          <a:latin typeface="+mn-lt"/>
          <a:ea typeface="+mn-ea"/>
          <a:cs typeface="+mn-cs"/>
        </a:defRPr>
      </a:lvl3pPr>
      <a:lvl4pPr marL="1028837" algn="l" defTabSz="342946" rtl="0" eaLnBrk="1" latinLnBrk="0" hangingPunct="1">
        <a:defRPr sz="1400" kern="1200">
          <a:solidFill>
            <a:schemeClr val="tx1"/>
          </a:solidFill>
          <a:latin typeface="+mn-lt"/>
          <a:ea typeface="+mn-ea"/>
          <a:cs typeface="+mn-cs"/>
        </a:defRPr>
      </a:lvl4pPr>
      <a:lvl5pPr marL="1371783" algn="l" defTabSz="342946" rtl="0" eaLnBrk="1" latinLnBrk="0" hangingPunct="1">
        <a:defRPr sz="1400" kern="1200">
          <a:solidFill>
            <a:schemeClr val="tx1"/>
          </a:solidFill>
          <a:latin typeface="+mn-lt"/>
          <a:ea typeface="+mn-ea"/>
          <a:cs typeface="+mn-cs"/>
        </a:defRPr>
      </a:lvl5pPr>
      <a:lvl6pPr marL="1714729" algn="l" defTabSz="342946" rtl="0" eaLnBrk="1" latinLnBrk="0" hangingPunct="1">
        <a:defRPr sz="1400" kern="1200">
          <a:solidFill>
            <a:schemeClr val="tx1"/>
          </a:solidFill>
          <a:latin typeface="+mn-lt"/>
          <a:ea typeface="+mn-ea"/>
          <a:cs typeface="+mn-cs"/>
        </a:defRPr>
      </a:lvl6pPr>
      <a:lvl7pPr marL="2057674" algn="l" defTabSz="342946" rtl="0" eaLnBrk="1" latinLnBrk="0" hangingPunct="1">
        <a:defRPr sz="1400" kern="1200">
          <a:solidFill>
            <a:schemeClr val="tx1"/>
          </a:solidFill>
          <a:latin typeface="+mn-lt"/>
          <a:ea typeface="+mn-ea"/>
          <a:cs typeface="+mn-cs"/>
        </a:defRPr>
      </a:lvl7pPr>
      <a:lvl8pPr marL="2400620" algn="l" defTabSz="342946" rtl="0" eaLnBrk="1" latinLnBrk="0" hangingPunct="1">
        <a:defRPr sz="1400" kern="1200">
          <a:solidFill>
            <a:schemeClr val="tx1"/>
          </a:solidFill>
          <a:latin typeface="+mn-lt"/>
          <a:ea typeface="+mn-ea"/>
          <a:cs typeface="+mn-cs"/>
        </a:defRPr>
      </a:lvl8pPr>
      <a:lvl9pPr marL="2743566" algn="l" defTabSz="342946" rtl="0" eaLnBrk="1" latinLnBrk="0" hangingPunct="1">
        <a:defRPr sz="1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68589" tIns="34295" rIns="68589" bIns="34295"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68589" tIns="34295" rIns="68589" bIns="34295"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68589" tIns="34295" rIns="68589" bIns="34295" rtlCol="0" anchor="ctr"/>
          <a:lstStyle>
            <a:lvl1pPr algn="l">
              <a:defRPr sz="900">
                <a:solidFill>
                  <a:schemeClr val="tx1">
                    <a:tint val="75000"/>
                  </a:schemeClr>
                </a:solidFill>
              </a:defRPr>
            </a:lvl1pPr>
          </a:lstStyle>
          <a:p>
            <a:fld id="{E582C38B-682A-1041-93F4-C5FFD0F85464}" type="datetimeFigureOut">
              <a:rPr lang="en-US" smtClean="0"/>
              <a:t>4/20/2022</a:t>
            </a:fld>
            <a:endParaRPr lang="en-US"/>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68589" tIns="34295" rIns="68589" bIns="34295"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1" y="4767264"/>
            <a:ext cx="2133600" cy="273844"/>
          </a:xfrm>
          <a:prstGeom prst="rect">
            <a:avLst/>
          </a:prstGeom>
        </p:spPr>
        <p:txBody>
          <a:bodyPr vert="horz" lIns="68589" tIns="34295" rIns="68589" bIns="34295" rtlCol="0" anchor="ctr"/>
          <a:lstStyle>
            <a:lvl1pPr algn="r">
              <a:defRPr sz="900">
                <a:solidFill>
                  <a:schemeClr val="tx1">
                    <a:tint val="75000"/>
                  </a:schemeClr>
                </a:solidFill>
              </a:defRPr>
            </a:lvl1pPr>
          </a:lstStyle>
          <a:p>
            <a:fld id="{D920D2A9-5779-844F-A7B6-0C1041D1B5E2}" type="slidenum">
              <a:rPr lang="en-US" smtClean="0"/>
              <a:t>‹#›</a:t>
            </a:fld>
            <a:endParaRPr lang="en-US"/>
          </a:p>
        </p:txBody>
      </p:sp>
    </p:spTree>
    <p:extLst>
      <p:ext uri="{BB962C8B-B14F-4D97-AF65-F5344CB8AC3E}">
        <p14:creationId xmlns:p14="http://schemas.microsoft.com/office/powerpoint/2010/main" val="371777040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342946" rtl="0" eaLnBrk="1" latinLnBrk="0" hangingPunct="1">
        <a:spcBef>
          <a:spcPct val="0"/>
        </a:spcBef>
        <a:buNone/>
        <a:defRPr sz="3300" kern="1200">
          <a:solidFill>
            <a:schemeClr val="tx1"/>
          </a:solidFill>
          <a:latin typeface="+mj-lt"/>
          <a:ea typeface="+mj-ea"/>
          <a:cs typeface="+mj-cs"/>
        </a:defRPr>
      </a:lvl1pPr>
    </p:titleStyle>
    <p:bodyStyle>
      <a:lvl1pPr marL="257209" indent="-257209" algn="l" defTabSz="342946" rtl="0" eaLnBrk="1" latinLnBrk="0" hangingPunct="1">
        <a:spcBef>
          <a:spcPct val="20000"/>
        </a:spcBef>
        <a:buFont typeface="Arial"/>
        <a:buChar char="•"/>
        <a:defRPr sz="2400" kern="1200">
          <a:solidFill>
            <a:schemeClr val="tx1"/>
          </a:solidFill>
          <a:latin typeface="+mn-lt"/>
          <a:ea typeface="+mn-ea"/>
          <a:cs typeface="+mn-cs"/>
        </a:defRPr>
      </a:lvl1pPr>
      <a:lvl2pPr marL="557287" indent="-214341" algn="l" defTabSz="342946" rtl="0" eaLnBrk="1" latinLnBrk="0" hangingPunct="1">
        <a:spcBef>
          <a:spcPct val="20000"/>
        </a:spcBef>
        <a:buFont typeface="Arial"/>
        <a:buChar char="–"/>
        <a:defRPr sz="2100" kern="1200">
          <a:solidFill>
            <a:schemeClr val="tx1"/>
          </a:solidFill>
          <a:latin typeface="+mn-lt"/>
          <a:ea typeface="+mn-ea"/>
          <a:cs typeface="+mn-cs"/>
        </a:defRPr>
      </a:lvl2pPr>
      <a:lvl3pPr marL="857364" indent="-171473" algn="l" defTabSz="342946" rtl="0" eaLnBrk="1" latinLnBrk="0" hangingPunct="1">
        <a:spcBef>
          <a:spcPct val="20000"/>
        </a:spcBef>
        <a:buFont typeface="Arial"/>
        <a:buChar char="•"/>
        <a:defRPr sz="1800" kern="1200">
          <a:solidFill>
            <a:schemeClr val="tx1"/>
          </a:solidFill>
          <a:latin typeface="+mn-lt"/>
          <a:ea typeface="+mn-ea"/>
          <a:cs typeface="+mn-cs"/>
        </a:defRPr>
      </a:lvl3pPr>
      <a:lvl4pPr marL="1200310" indent="-171473" algn="l" defTabSz="342946" rtl="0" eaLnBrk="1" latinLnBrk="0" hangingPunct="1">
        <a:spcBef>
          <a:spcPct val="20000"/>
        </a:spcBef>
        <a:buFont typeface="Arial"/>
        <a:buChar char="–"/>
        <a:defRPr sz="1500" kern="1200">
          <a:solidFill>
            <a:schemeClr val="tx1"/>
          </a:solidFill>
          <a:latin typeface="+mn-lt"/>
          <a:ea typeface="+mn-ea"/>
          <a:cs typeface="+mn-cs"/>
        </a:defRPr>
      </a:lvl4pPr>
      <a:lvl5pPr marL="1543256" indent="-171473" algn="l" defTabSz="342946" rtl="0" eaLnBrk="1" latinLnBrk="0" hangingPunct="1">
        <a:spcBef>
          <a:spcPct val="20000"/>
        </a:spcBef>
        <a:buFont typeface="Arial"/>
        <a:buChar char="»"/>
        <a:defRPr sz="1500" kern="1200">
          <a:solidFill>
            <a:schemeClr val="tx1"/>
          </a:solidFill>
          <a:latin typeface="+mn-lt"/>
          <a:ea typeface="+mn-ea"/>
          <a:cs typeface="+mn-cs"/>
        </a:defRPr>
      </a:lvl5pPr>
      <a:lvl6pPr marL="1886201" indent="-171473" algn="l" defTabSz="342946" rtl="0" eaLnBrk="1" latinLnBrk="0" hangingPunct="1">
        <a:spcBef>
          <a:spcPct val="20000"/>
        </a:spcBef>
        <a:buFont typeface="Arial"/>
        <a:buChar char="•"/>
        <a:defRPr sz="1500" kern="1200">
          <a:solidFill>
            <a:schemeClr val="tx1"/>
          </a:solidFill>
          <a:latin typeface="+mn-lt"/>
          <a:ea typeface="+mn-ea"/>
          <a:cs typeface="+mn-cs"/>
        </a:defRPr>
      </a:lvl6pPr>
      <a:lvl7pPr marL="2229147" indent="-171473" algn="l" defTabSz="342946" rtl="0" eaLnBrk="1" latinLnBrk="0" hangingPunct="1">
        <a:spcBef>
          <a:spcPct val="20000"/>
        </a:spcBef>
        <a:buFont typeface="Arial"/>
        <a:buChar char="•"/>
        <a:defRPr sz="1500" kern="1200">
          <a:solidFill>
            <a:schemeClr val="tx1"/>
          </a:solidFill>
          <a:latin typeface="+mn-lt"/>
          <a:ea typeface="+mn-ea"/>
          <a:cs typeface="+mn-cs"/>
        </a:defRPr>
      </a:lvl7pPr>
      <a:lvl8pPr marL="2572093" indent="-171473" algn="l" defTabSz="342946" rtl="0" eaLnBrk="1" latinLnBrk="0" hangingPunct="1">
        <a:spcBef>
          <a:spcPct val="20000"/>
        </a:spcBef>
        <a:buFont typeface="Arial"/>
        <a:buChar char="•"/>
        <a:defRPr sz="1500" kern="1200">
          <a:solidFill>
            <a:schemeClr val="tx1"/>
          </a:solidFill>
          <a:latin typeface="+mn-lt"/>
          <a:ea typeface="+mn-ea"/>
          <a:cs typeface="+mn-cs"/>
        </a:defRPr>
      </a:lvl8pPr>
      <a:lvl9pPr marL="2915039" indent="-171473" algn="l" defTabSz="342946"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46" rtl="0" eaLnBrk="1" latinLnBrk="0" hangingPunct="1">
        <a:defRPr sz="1400" kern="1200">
          <a:solidFill>
            <a:schemeClr val="tx1"/>
          </a:solidFill>
          <a:latin typeface="+mn-lt"/>
          <a:ea typeface="+mn-ea"/>
          <a:cs typeface="+mn-cs"/>
        </a:defRPr>
      </a:lvl1pPr>
      <a:lvl2pPr marL="342946" algn="l" defTabSz="342946" rtl="0" eaLnBrk="1" latinLnBrk="0" hangingPunct="1">
        <a:defRPr sz="1400" kern="1200">
          <a:solidFill>
            <a:schemeClr val="tx1"/>
          </a:solidFill>
          <a:latin typeface="+mn-lt"/>
          <a:ea typeface="+mn-ea"/>
          <a:cs typeface="+mn-cs"/>
        </a:defRPr>
      </a:lvl2pPr>
      <a:lvl3pPr marL="685891" algn="l" defTabSz="342946" rtl="0" eaLnBrk="1" latinLnBrk="0" hangingPunct="1">
        <a:defRPr sz="1400" kern="1200">
          <a:solidFill>
            <a:schemeClr val="tx1"/>
          </a:solidFill>
          <a:latin typeface="+mn-lt"/>
          <a:ea typeface="+mn-ea"/>
          <a:cs typeface="+mn-cs"/>
        </a:defRPr>
      </a:lvl3pPr>
      <a:lvl4pPr marL="1028837" algn="l" defTabSz="342946" rtl="0" eaLnBrk="1" latinLnBrk="0" hangingPunct="1">
        <a:defRPr sz="1400" kern="1200">
          <a:solidFill>
            <a:schemeClr val="tx1"/>
          </a:solidFill>
          <a:latin typeface="+mn-lt"/>
          <a:ea typeface="+mn-ea"/>
          <a:cs typeface="+mn-cs"/>
        </a:defRPr>
      </a:lvl4pPr>
      <a:lvl5pPr marL="1371783" algn="l" defTabSz="342946" rtl="0" eaLnBrk="1" latinLnBrk="0" hangingPunct="1">
        <a:defRPr sz="1400" kern="1200">
          <a:solidFill>
            <a:schemeClr val="tx1"/>
          </a:solidFill>
          <a:latin typeface="+mn-lt"/>
          <a:ea typeface="+mn-ea"/>
          <a:cs typeface="+mn-cs"/>
        </a:defRPr>
      </a:lvl5pPr>
      <a:lvl6pPr marL="1714729" algn="l" defTabSz="342946" rtl="0" eaLnBrk="1" latinLnBrk="0" hangingPunct="1">
        <a:defRPr sz="1400" kern="1200">
          <a:solidFill>
            <a:schemeClr val="tx1"/>
          </a:solidFill>
          <a:latin typeface="+mn-lt"/>
          <a:ea typeface="+mn-ea"/>
          <a:cs typeface="+mn-cs"/>
        </a:defRPr>
      </a:lvl6pPr>
      <a:lvl7pPr marL="2057674" algn="l" defTabSz="342946" rtl="0" eaLnBrk="1" latinLnBrk="0" hangingPunct="1">
        <a:defRPr sz="1400" kern="1200">
          <a:solidFill>
            <a:schemeClr val="tx1"/>
          </a:solidFill>
          <a:latin typeface="+mn-lt"/>
          <a:ea typeface="+mn-ea"/>
          <a:cs typeface="+mn-cs"/>
        </a:defRPr>
      </a:lvl7pPr>
      <a:lvl8pPr marL="2400620" algn="l" defTabSz="342946" rtl="0" eaLnBrk="1" latinLnBrk="0" hangingPunct="1">
        <a:defRPr sz="1400" kern="1200">
          <a:solidFill>
            <a:schemeClr val="tx1"/>
          </a:solidFill>
          <a:latin typeface="+mn-lt"/>
          <a:ea typeface="+mn-ea"/>
          <a:cs typeface="+mn-cs"/>
        </a:defRPr>
      </a:lvl8pPr>
      <a:lvl9pPr marL="2743566" algn="l" defTabSz="342946"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hyperlink" Target="http://influence-central.com/kids-tech-the-evolution-of-todays-digital-natives/"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hyperlink" Target="http://www.pewinternet.org/files/old-media/Files/Reports/2009/PIP_Teens_and_Sexting.pdf"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www.apa.org/news/press/releases/2015/08/common-sexting.aspx" TargetMode="External"/><Relationship Id="rId2" Type="http://schemas.openxmlformats.org/officeDocument/2006/relationships/hyperlink" Target="https://promos.mcafee.com/offer.aspx?id=605366&amp;culture=en-us&amp;cid=140612"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35.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http://www.iitap.com/index.cfm" TargetMode="Externa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4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hyperlink" Target="mailto:Info@IITAP.com" TargetMode="External"/><Relationship Id="rId2" Type="http://schemas.openxmlformats.org/officeDocument/2006/relationships/hyperlink" Target="http://www.iitap.com/" TargetMode="Externa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61.xml.rels><?xml version="1.0" encoding="UTF-8" standalone="yes"?>
<Relationships xmlns="http://schemas.openxmlformats.org/package/2006/relationships"><Relationship Id="rId3" Type="http://schemas.openxmlformats.org/officeDocument/2006/relationships/hyperlink" Target="sexgodchaos.com" TargetMode="External"/><Relationship Id="rId2" Type="http://schemas.openxmlformats.org/officeDocument/2006/relationships/hyperlink" Target="Lifeworks.ms" TargetMode="External"/><Relationship Id="rId1" Type="http://schemas.openxmlformats.org/officeDocument/2006/relationships/slideLayout" Target="../slideLayouts/slideLayout2.xml"/><Relationship Id="rId4" Type="http://schemas.openxmlformats.org/officeDocument/2006/relationships/hyperlink" Target="http://www.sexhelp.com/" TargetMode="Externa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8">
            <a:extLst>
              <a:ext uri="{FF2B5EF4-FFF2-40B4-BE49-F238E27FC236}">
                <a16:creationId xmlns:a16="http://schemas.microsoft.com/office/drawing/2014/main" id="{1825AC39-5F85-4CAA-8A81-A1287086B2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46"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 name="Freeform: Shape 10">
            <a:extLst>
              <a:ext uri="{FF2B5EF4-FFF2-40B4-BE49-F238E27FC236}">
                <a16:creationId xmlns:a16="http://schemas.microsoft.com/office/drawing/2014/main" id="{95DA4D23-37FC-4B90-8188-F0377C5FF4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3312871" cy="5143500"/>
          </a:xfrm>
          <a:custGeom>
            <a:avLst/>
            <a:gdLst>
              <a:gd name="connsiteX0" fmla="*/ 0 w 4417162"/>
              <a:gd name="connsiteY0" fmla="*/ 0 h 6858000"/>
              <a:gd name="connsiteX1" fmla="*/ 144378 w 4417162"/>
              <a:gd name="connsiteY1" fmla="*/ 0 h 6858000"/>
              <a:gd name="connsiteX2" fmla="*/ 2310062 w 4417162"/>
              <a:gd name="connsiteY2" fmla="*/ 0 h 6858000"/>
              <a:gd name="connsiteX3" fmla="*/ 4227367 w 4417162"/>
              <a:gd name="connsiteY3" fmla="*/ 0 h 6858000"/>
              <a:gd name="connsiteX4" fmla="*/ 4232407 w 4417162"/>
              <a:gd name="connsiteY4" fmla="*/ 66675 h 6858000"/>
              <a:gd name="connsiteX5" fmla="*/ 4240804 w 4417162"/>
              <a:gd name="connsiteY5" fmla="*/ 122237 h 6858000"/>
              <a:gd name="connsiteX6" fmla="*/ 4250882 w 4417162"/>
              <a:gd name="connsiteY6" fmla="*/ 174625 h 6858000"/>
              <a:gd name="connsiteX7" fmla="*/ 4267678 w 4417162"/>
              <a:gd name="connsiteY7" fmla="*/ 217487 h 6858000"/>
              <a:gd name="connsiteX8" fmla="*/ 4284474 w 4417162"/>
              <a:gd name="connsiteY8" fmla="*/ 260350 h 6858000"/>
              <a:gd name="connsiteX9" fmla="*/ 4304629 w 4417162"/>
              <a:gd name="connsiteY9" fmla="*/ 296862 h 6858000"/>
              <a:gd name="connsiteX10" fmla="*/ 4324784 w 4417162"/>
              <a:gd name="connsiteY10" fmla="*/ 334962 h 6858000"/>
              <a:gd name="connsiteX11" fmla="*/ 4343260 w 4417162"/>
              <a:gd name="connsiteY11" fmla="*/ 369887 h 6858000"/>
              <a:gd name="connsiteX12" fmla="*/ 4361735 w 4417162"/>
              <a:gd name="connsiteY12" fmla="*/ 409575 h 6858000"/>
              <a:gd name="connsiteX13" fmla="*/ 4378531 w 4417162"/>
              <a:gd name="connsiteY13" fmla="*/ 450850 h 6858000"/>
              <a:gd name="connsiteX14" fmla="*/ 4393648 w 4417162"/>
              <a:gd name="connsiteY14" fmla="*/ 496887 h 6858000"/>
              <a:gd name="connsiteX15" fmla="*/ 4405405 w 4417162"/>
              <a:gd name="connsiteY15" fmla="*/ 546100 h 6858000"/>
              <a:gd name="connsiteX16" fmla="*/ 4413803 w 4417162"/>
              <a:gd name="connsiteY16" fmla="*/ 606425 h 6858000"/>
              <a:gd name="connsiteX17" fmla="*/ 4417162 w 4417162"/>
              <a:gd name="connsiteY17" fmla="*/ 673100 h 6858000"/>
              <a:gd name="connsiteX18" fmla="*/ 4413803 w 4417162"/>
              <a:gd name="connsiteY18" fmla="*/ 744537 h 6858000"/>
              <a:gd name="connsiteX19" fmla="*/ 4405405 w 4417162"/>
              <a:gd name="connsiteY19" fmla="*/ 801687 h 6858000"/>
              <a:gd name="connsiteX20" fmla="*/ 4393648 w 4417162"/>
              <a:gd name="connsiteY20" fmla="*/ 854075 h 6858000"/>
              <a:gd name="connsiteX21" fmla="*/ 4378531 w 4417162"/>
              <a:gd name="connsiteY21" fmla="*/ 901700 h 6858000"/>
              <a:gd name="connsiteX22" fmla="*/ 4361735 w 4417162"/>
              <a:gd name="connsiteY22" fmla="*/ 942975 h 6858000"/>
              <a:gd name="connsiteX23" fmla="*/ 4341580 w 4417162"/>
              <a:gd name="connsiteY23" fmla="*/ 981075 h 6858000"/>
              <a:gd name="connsiteX24" fmla="*/ 4321425 w 4417162"/>
              <a:gd name="connsiteY24" fmla="*/ 1017587 h 6858000"/>
              <a:gd name="connsiteX25" fmla="*/ 4301270 w 4417162"/>
              <a:gd name="connsiteY25" fmla="*/ 1055687 h 6858000"/>
              <a:gd name="connsiteX26" fmla="*/ 4282794 w 4417162"/>
              <a:gd name="connsiteY26" fmla="*/ 1095375 h 6858000"/>
              <a:gd name="connsiteX27" fmla="*/ 4264318 w 4417162"/>
              <a:gd name="connsiteY27" fmla="*/ 1136650 h 6858000"/>
              <a:gd name="connsiteX28" fmla="*/ 4249203 w 4417162"/>
              <a:gd name="connsiteY28" fmla="*/ 1182687 h 6858000"/>
              <a:gd name="connsiteX29" fmla="*/ 4239125 w 4417162"/>
              <a:gd name="connsiteY29" fmla="*/ 1235075 h 6858000"/>
              <a:gd name="connsiteX30" fmla="*/ 4229047 w 4417162"/>
              <a:gd name="connsiteY30" fmla="*/ 1295400 h 6858000"/>
              <a:gd name="connsiteX31" fmla="*/ 4227367 w 4417162"/>
              <a:gd name="connsiteY31" fmla="*/ 1363662 h 6858000"/>
              <a:gd name="connsiteX32" fmla="*/ 4229047 w 4417162"/>
              <a:gd name="connsiteY32" fmla="*/ 1431925 h 6858000"/>
              <a:gd name="connsiteX33" fmla="*/ 4239125 w 4417162"/>
              <a:gd name="connsiteY33" fmla="*/ 1492250 h 6858000"/>
              <a:gd name="connsiteX34" fmla="*/ 4249203 w 4417162"/>
              <a:gd name="connsiteY34" fmla="*/ 1544637 h 6858000"/>
              <a:gd name="connsiteX35" fmla="*/ 4264318 w 4417162"/>
              <a:gd name="connsiteY35" fmla="*/ 1589087 h 6858000"/>
              <a:gd name="connsiteX36" fmla="*/ 4282794 w 4417162"/>
              <a:gd name="connsiteY36" fmla="*/ 1631950 h 6858000"/>
              <a:gd name="connsiteX37" fmla="*/ 4301270 w 4417162"/>
              <a:gd name="connsiteY37" fmla="*/ 1671637 h 6858000"/>
              <a:gd name="connsiteX38" fmla="*/ 4321425 w 4417162"/>
              <a:gd name="connsiteY38" fmla="*/ 1708150 h 6858000"/>
              <a:gd name="connsiteX39" fmla="*/ 4341580 w 4417162"/>
              <a:gd name="connsiteY39" fmla="*/ 1743075 h 6858000"/>
              <a:gd name="connsiteX40" fmla="*/ 4361735 w 4417162"/>
              <a:gd name="connsiteY40" fmla="*/ 1782762 h 6858000"/>
              <a:gd name="connsiteX41" fmla="*/ 4378531 w 4417162"/>
              <a:gd name="connsiteY41" fmla="*/ 1824037 h 6858000"/>
              <a:gd name="connsiteX42" fmla="*/ 4393648 w 4417162"/>
              <a:gd name="connsiteY42" fmla="*/ 1870075 h 6858000"/>
              <a:gd name="connsiteX43" fmla="*/ 4405405 w 4417162"/>
              <a:gd name="connsiteY43" fmla="*/ 1922462 h 6858000"/>
              <a:gd name="connsiteX44" fmla="*/ 4413803 w 4417162"/>
              <a:gd name="connsiteY44" fmla="*/ 1982787 h 6858000"/>
              <a:gd name="connsiteX45" fmla="*/ 4417162 w 4417162"/>
              <a:gd name="connsiteY45" fmla="*/ 2051050 h 6858000"/>
              <a:gd name="connsiteX46" fmla="*/ 4413803 w 4417162"/>
              <a:gd name="connsiteY46" fmla="*/ 2119312 h 6858000"/>
              <a:gd name="connsiteX47" fmla="*/ 4405405 w 4417162"/>
              <a:gd name="connsiteY47" fmla="*/ 2179637 h 6858000"/>
              <a:gd name="connsiteX48" fmla="*/ 4393648 w 4417162"/>
              <a:gd name="connsiteY48" fmla="*/ 2232025 h 6858000"/>
              <a:gd name="connsiteX49" fmla="*/ 4378531 w 4417162"/>
              <a:gd name="connsiteY49" fmla="*/ 2278062 h 6858000"/>
              <a:gd name="connsiteX50" fmla="*/ 4361735 w 4417162"/>
              <a:gd name="connsiteY50" fmla="*/ 2319337 h 6858000"/>
              <a:gd name="connsiteX51" fmla="*/ 4341580 w 4417162"/>
              <a:gd name="connsiteY51" fmla="*/ 2359025 h 6858000"/>
              <a:gd name="connsiteX52" fmla="*/ 4321425 w 4417162"/>
              <a:gd name="connsiteY52" fmla="*/ 2395537 h 6858000"/>
              <a:gd name="connsiteX53" fmla="*/ 4301270 w 4417162"/>
              <a:gd name="connsiteY53" fmla="*/ 2433637 h 6858000"/>
              <a:gd name="connsiteX54" fmla="*/ 4282794 w 4417162"/>
              <a:gd name="connsiteY54" fmla="*/ 2471737 h 6858000"/>
              <a:gd name="connsiteX55" fmla="*/ 4264318 w 4417162"/>
              <a:gd name="connsiteY55" fmla="*/ 2513012 h 6858000"/>
              <a:gd name="connsiteX56" fmla="*/ 4249203 w 4417162"/>
              <a:gd name="connsiteY56" fmla="*/ 2560637 h 6858000"/>
              <a:gd name="connsiteX57" fmla="*/ 4239125 w 4417162"/>
              <a:gd name="connsiteY57" fmla="*/ 2613025 h 6858000"/>
              <a:gd name="connsiteX58" fmla="*/ 4229047 w 4417162"/>
              <a:gd name="connsiteY58" fmla="*/ 2671762 h 6858000"/>
              <a:gd name="connsiteX59" fmla="*/ 4227367 w 4417162"/>
              <a:gd name="connsiteY59" fmla="*/ 2741612 h 6858000"/>
              <a:gd name="connsiteX60" fmla="*/ 4229047 w 4417162"/>
              <a:gd name="connsiteY60" fmla="*/ 2809875 h 6858000"/>
              <a:gd name="connsiteX61" fmla="*/ 4239125 w 4417162"/>
              <a:gd name="connsiteY61" fmla="*/ 2868612 h 6858000"/>
              <a:gd name="connsiteX62" fmla="*/ 4249203 w 4417162"/>
              <a:gd name="connsiteY62" fmla="*/ 2922587 h 6858000"/>
              <a:gd name="connsiteX63" fmla="*/ 4264318 w 4417162"/>
              <a:gd name="connsiteY63" fmla="*/ 2967037 h 6858000"/>
              <a:gd name="connsiteX64" fmla="*/ 4282794 w 4417162"/>
              <a:gd name="connsiteY64" fmla="*/ 3009900 h 6858000"/>
              <a:gd name="connsiteX65" fmla="*/ 4301270 w 4417162"/>
              <a:gd name="connsiteY65" fmla="*/ 3046412 h 6858000"/>
              <a:gd name="connsiteX66" fmla="*/ 4321425 w 4417162"/>
              <a:gd name="connsiteY66" fmla="*/ 3084512 h 6858000"/>
              <a:gd name="connsiteX67" fmla="*/ 4341580 w 4417162"/>
              <a:gd name="connsiteY67" fmla="*/ 3121025 h 6858000"/>
              <a:gd name="connsiteX68" fmla="*/ 4361735 w 4417162"/>
              <a:gd name="connsiteY68" fmla="*/ 3160712 h 6858000"/>
              <a:gd name="connsiteX69" fmla="*/ 4378531 w 4417162"/>
              <a:gd name="connsiteY69" fmla="*/ 3201987 h 6858000"/>
              <a:gd name="connsiteX70" fmla="*/ 4393648 w 4417162"/>
              <a:gd name="connsiteY70" fmla="*/ 3248025 h 6858000"/>
              <a:gd name="connsiteX71" fmla="*/ 4405405 w 4417162"/>
              <a:gd name="connsiteY71" fmla="*/ 3300412 h 6858000"/>
              <a:gd name="connsiteX72" fmla="*/ 4413803 w 4417162"/>
              <a:gd name="connsiteY72" fmla="*/ 3360737 h 6858000"/>
              <a:gd name="connsiteX73" fmla="*/ 4417162 w 4417162"/>
              <a:gd name="connsiteY73" fmla="*/ 3427412 h 6858000"/>
              <a:gd name="connsiteX74" fmla="*/ 4413803 w 4417162"/>
              <a:gd name="connsiteY74" fmla="*/ 3497262 h 6858000"/>
              <a:gd name="connsiteX75" fmla="*/ 4405405 w 4417162"/>
              <a:gd name="connsiteY75" fmla="*/ 3557587 h 6858000"/>
              <a:gd name="connsiteX76" fmla="*/ 4393648 w 4417162"/>
              <a:gd name="connsiteY76" fmla="*/ 3609975 h 6858000"/>
              <a:gd name="connsiteX77" fmla="*/ 4378531 w 4417162"/>
              <a:gd name="connsiteY77" fmla="*/ 3656012 h 6858000"/>
              <a:gd name="connsiteX78" fmla="*/ 4361735 w 4417162"/>
              <a:gd name="connsiteY78" fmla="*/ 3697287 h 6858000"/>
              <a:gd name="connsiteX79" fmla="*/ 4341580 w 4417162"/>
              <a:gd name="connsiteY79" fmla="*/ 3736975 h 6858000"/>
              <a:gd name="connsiteX80" fmla="*/ 4301270 w 4417162"/>
              <a:gd name="connsiteY80" fmla="*/ 3811587 h 6858000"/>
              <a:gd name="connsiteX81" fmla="*/ 4282794 w 4417162"/>
              <a:gd name="connsiteY81" fmla="*/ 3848100 h 6858000"/>
              <a:gd name="connsiteX82" fmla="*/ 4264318 w 4417162"/>
              <a:gd name="connsiteY82" fmla="*/ 3890962 h 6858000"/>
              <a:gd name="connsiteX83" fmla="*/ 4249203 w 4417162"/>
              <a:gd name="connsiteY83" fmla="*/ 3935412 h 6858000"/>
              <a:gd name="connsiteX84" fmla="*/ 4239125 w 4417162"/>
              <a:gd name="connsiteY84" fmla="*/ 3987800 h 6858000"/>
              <a:gd name="connsiteX85" fmla="*/ 4229047 w 4417162"/>
              <a:gd name="connsiteY85" fmla="*/ 4048125 h 6858000"/>
              <a:gd name="connsiteX86" fmla="*/ 4227367 w 4417162"/>
              <a:gd name="connsiteY86" fmla="*/ 4116387 h 6858000"/>
              <a:gd name="connsiteX87" fmla="*/ 4229047 w 4417162"/>
              <a:gd name="connsiteY87" fmla="*/ 4186237 h 6858000"/>
              <a:gd name="connsiteX88" fmla="*/ 4239125 w 4417162"/>
              <a:gd name="connsiteY88" fmla="*/ 4244975 h 6858000"/>
              <a:gd name="connsiteX89" fmla="*/ 4249203 w 4417162"/>
              <a:gd name="connsiteY89" fmla="*/ 4297362 h 6858000"/>
              <a:gd name="connsiteX90" fmla="*/ 4264318 w 4417162"/>
              <a:gd name="connsiteY90" fmla="*/ 4343400 h 6858000"/>
              <a:gd name="connsiteX91" fmla="*/ 4282794 w 4417162"/>
              <a:gd name="connsiteY91" fmla="*/ 4386262 h 6858000"/>
              <a:gd name="connsiteX92" fmla="*/ 4301270 w 4417162"/>
              <a:gd name="connsiteY92" fmla="*/ 4424362 h 6858000"/>
              <a:gd name="connsiteX93" fmla="*/ 4341580 w 4417162"/>
              <a:gd name="connsiteY93" fmla="*/ 4498975 h 6858000"/>
              <a:gd name="connsiteX94" fmla="*/ 4361735 w 4417162"/>
              <a:gd name="connsiteY94" fmla="*/ 4537075 h 6858000"/>
              <a:gd name="connsiteX95" fmla="*/ 4378531 w 4417162"/>
              <a:gd name="connsiteY95" fmla="*/ 4579937 h 6858000"/>
              <a:gd name="connsiteX96" fmla="*/ 4393648 w 4417162"/>
              <a:gd name="connsiteY96" fmla="*/ 4625975 h 6858000"/>
              <a:gd name="connsiteX97" fmla="*/ 4405405 w 4417162"/>
              <a:gd name="connsiteY97" fmla="*/ 4678362 h 6858000"/>
              <a:gd name="connsiteX98" fmla="*/ 4413803 w 4417162"/>
              <a:gd name="connsiteY98" fmla="*/ 4738687 h 6858000"/>
              <a:gd name="connsiteX99" fmla="*/ 4417162 w 4417162"/>
              <a:gd name="connsiteY99" fmla="*/ 4806950 h 6858000"/>
              <a:gd name="connsiteX100" fmla="*/ 4413803 w 4417162"/>
              <a:gd name="connsiteY100" fmla="*/ 4875212 h 6858000"/>
              <a:gd name="connsiteX101" fmla="*/ 4405405 w 4417162"/>
              <a:gd name="connsiteY101" fmla="*/ 4935537 h 6858000"/>
              <a:gd name="connsiteX102" fmla="*/ 4393648 w 4417162"/>
              <a:gd name="connsiteY102" fmla="*/ 4987925 h 6858000"/>
              <a:gd name="connsiteX103" fmla="*/ 4378531 w 4417162"/>
              <a:gd name="connsiteY103" fmla="*/ 5033962 h 6858000"/>
              <a:gd name="connsiteX104" fmla="*/ 4361735 w 4417162"/>
              <a:gd name="connsiteY104" fmla="*/ 5075237 h 6858000"/>
              <a:gd name="connsiteX105" fmla="*/ 4341580 w 4417162"/>
              <a:gd name="connsiteY105" fmla="*/ 5114925 h 6858000"/>
              <a:gd name="connsiteX106" fmla="*/ 4321425 w 4417162"/>
              <a:gd name="connsiteY106" fmla="*/ 5149850 h 6858000"/>
              <a:gd name="connsiteX107" fmla="*/ 4301270 w 4417162"/>
              <a:gd name="connsiteY107" fmla="*/ 5186362 h 6858000"/>
              <a:gd name="connsiteX108" fmla="*/ 4282794 w 4417162"/>
              <a:gd name="connsiteY108" fmla="*/ 5226050 h 6858000"/>
              <a:gd name="connsiteX109" fmla="*/ 4264318 w 4417162"/>
              <a:gd name="connsiteY109" fmla="*/ 5268912 h 6858000"/>
              <a:gd name="connsiteX110" fmla="*/ 4249203 w 4417162"/>
              <a:gd name="connsiteY110" fmla="*/ 5313362 h 6858000"/>
              <a:gd name="connsiteX111" fmla="*/ 4239125 w 4417162"/>
              <a:gd name="connsiteY111" fmla="*/ 5365750 h 6858000"/>
              <a:gd name="connsiteX112" fmla="*/ 4229047 w 4417162"/>
              <a:gd name="connsiteY112" fmla="*/ 5426075 h 6858000"/>
              <a:gd name="connsiteX113" fmla="*/ 4227367 w 4417162"/>
              <a:gd name="connsiteY113" fmla="*/ 5494337 h 6858000"/>
              <a:gd name="connsiteX114" fmla="*/ 4229047 w 4417162"/>
              <a:gd name="connsiteY114" fmla="*/ 5562600 h 6858000"/>
              <a:gd name="connsiteX115" fmla="*/ 4239125 w 4417162"/>
              <a:gd name="connsiteY115" fmla="*/ 5622925 h 6858000"/>
              <a:gd name="connsiteX116" fmla="*/ 4249203 w 4417162"/>
              <a:gd name="connsiteY116" fmla="*/ 5675312 h 6858000"/>
              <a:gd name="connsiteX117" fmla="*/ 4264318 w 4417162"/>
              <a:gd name="connsiteY117" fmla="*/ 5721350 h 6858000"/>
              <a:gd name="connsiteX118" fmla="*/ 4282794 w 4417162"/>
              <a:gd name="connsiteY118" fmla="*/ 5762625 h 6858000"/>
              <a:gd name="connsiteX119" fmla="*/ 4301270 w 4417162"/>
              <a:gd name="connsiteY119" fmla="*/ 5802312 h 6858000"/>
              <a:gd name="connsiteX120" fmla="*/ 4321425 w 4417162"/>
              <a:gd name="connsiteY120" fmla="*/ 5840412 h 6858000"/>
              <a:gd name="connsiteX121" fmla="*/ 4341580 w 4417162"/>
              <a:gd name="connsiteY121" fmla="*/ 5876925 h 6858000"/>
              <a:gd name="connsiteX122" fmla="*/ 4361735 w 4417162"/>
              <a:gd name="connsiteY122" fmla="*/ 5915025 h 6858000"/>
              <a:gd name="connsiteX123" fmla="*/ 4378531 w 4417162"/>
              <a:gd name="connsiteY123" fmla="*/ 5956300 h 6858000"/>
              <a:gd name="connsiteX124" fmla="*/ 4393648 w 4417162"/>
              <a:gd name="connsiteY124" fmla="*/ 6003925 h 6858000"/>
              <a:gd name="connsiteX125" fmla="*/ 4405405 w 4417162"/>
              <a:gd name="connsiteY125" fmla="*/ 6056312 h 6858000"/>
              <a:gd name="connsiteX126" fmla="*/ 4413803 w 4417162"/>
              <a:gd name="connsiteY126" fmla="*/ 6113462 h 6858000"/>
              <a:gd name="connsiteX127" fmla="*/ 4417162 w 4417162"/>
              <a:gd name="connsiteY127" fmla="*/ 6183312 h 6858000"/>
              <a:gd name="connsiteX128" fmla="*/ 4413803 w 4417162"/>
              <a:gd name="connsiteY128" fmla="*/ 6251575 h 6858000"/>
              <a:gd name="connsiteX129" fmla="*/ 4405405 w 4417162"/>
              <a:gd name="connsiteY129" fmla="*/ 6311900 h 6858000"/>
              <a:gd name="connsiteX130" fmla="*/ 4393648 w 4417162"/>
              <a:gd name="connsiteY130" fmla="*/ 6361112 h 6858000"/>
              <a:gd name="connsiteX131" fmla="*/ 4378531 w 4417162"/>
              <a:gd name="connsiteY131" fmla="*/ 6407150 h 6858000"/>
              <a:gd name="connsiteX132" fmla="*/ 4361735 w 4417162"/>
              <a:gd name="connsiteY132" fmla="*/ 6448425 h 6858000"/>
              <a:gd name="connsiteX133" fmla="*/ 4343260 w 4417162"/>
              <a:gd name="connsiteY133" fmla="*/ 6488112 h 6858000"/>
              <a:gd name="connsiteX134" fmla="*/ 4324784 w 4417162"/>
              <a:gd name="connsiteY134" fmla="*/ 6523037 h 6858000"/>
              <a:gd name="connsiteX135" fmla="*/ 4304629 w 4417162"/>
              <a:gd name="connsiteY135" fmla="*/ 6561137 h 6858000"/>
              <a:gd name="connsiteX136" fmla="*/ 4284474 w 4417162"/>
              <a:gd name="connsiteY136" fmla="*/ 6597650 h 6858000"/>
              <a:gd name="connsiteX137" fmla="*/ 4267678 w 4417162"/>
              <a:gd name="connsiteY137" fmla="*/ 6640512 h 6858000"/>
              <a:gd name="connsiteX138" fmla="*/ 4250882 w 4417162"/>
              <a:gd name="connsiteY138" fmla="*/ 6683375 h 6858000"/>
              <a:gd name="connsiteX139" fmla="*/ 4240804 w 4417162"/>
              <a:gd name="connsiteY139" fmla="*/ 6735762 h 6858000"/>
              <a:gd name="connsiteX140" fmla="*/ 4232407 w 4417162"/>
              <a:gd name="connsiteY140" fmla="*/ 6791325 h 6858000"/>
              <a:gd name="connsiteX141" fmla="*/ 4227367 w 4417162"/>
              <a:gd name="connsiteY141" fmla="*/ 6858000 h 6858000"/>
              <a:gd name="connsiteX142" fmla="*/ 2310062 w 4417162"/>
              <a:gd name="connsiteY142" fmla="*/ 6858000 h 6858000"/>
              <a:gd name="connsiteX143" fmla="*/ 144378 w 4417162"/>
              <a:gd name="connsiteY143" fmla="*/ 6858000 h 6858000"/>
              <a:gd name="connsiteX144" fmla="*/ 0 w 4417162"/>
              <a:gd name="connsiteY14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4417162" h="6858000">
                <a:moveTo>
                  <a:pt x="0" y="0"/>
                </a:moveTo>
                <a:lnTo>
                  <a:pt x="144378" y="0"/>
                </a:lnTo>
                <a:lnTo>
                  <a:pt x="2310062" y="0"/>
                </a:lnTo>
                <a:lnTo>
                  <a:pt x="4227367" y="0"/>
                </a:lnTo>
                <a:lnTo>
                  <a:pt x="4232407" y="66675"/>
                </a:lnTo>
                <a:lnTo>
                  <a:pt x="4240804" y="122237"/>
                </a:lnTo>
                <a:lnTo>
                  <a:pt x="4250882" y="174625"/>
                </a:lnTo>
                <a:lnTo>
                  <a:pt x="4267678" y="217487"/>
                </a:lnTo>
                <a:lnTo>
                  <a:pt x="4284474" y="260350"/>
                </a:lnTo>
                <a:lnTo>
                  <a:pt x="4304629" y="296862"/>
                </a:lnTo>
                <a:lnTo>
                  <a:pt x="4324784" y="334962"/>
                </a:lnTo>
                <a:lnTo>
                  <a:pt x="4343260" y="369887"/>
                </a:lnTo>
                <a:lnTo>
                  <a:pt x="4361735" y="409575"/>
                </a:lnTo>
                <a:lnTo>
                  <a:pt x="4378531" y="450850"/>
                </a:lnTo>
                <a:lnTo>
                  <a:pt x="4393648" y="496887"/>
                </a:lnTo>
                <a:lnTo>
                  <a:pt x="4405405" y="546100"/>
                </a:lnTo>
                <a:lnTo>
                  <a:pt x="4413803" y="606425"/>
                </a:lnTo>
                <a:lnTo>
                  <a:pt x="4417162" y="673100"/>
                </a:lnTo>
                <a:lnTo>
                  <a:pt x="4413803" y="744537"/>
                </a:lnTo>
                <a:lnTo>
                  <a:pt x="4405405" y="801687"/>
                </a:lnTo>
                <a:lnTo>
                  <a:pt x="4393648" y="854075"/>
                </a:lnTo>
                <a:lnTo>
                  <a:pt x="4378531" y="901700"/>
                </a:lnTo>
                <a:lnTo>
                  <a:pt x="4361735" y="942975"/>
                </a:lnTo>
                <a:lnTo>
                  <a:pt x="4341580" y="981075"/>
                </a:lnTo>
                <a:lnTo>
                  <a:pt x="4321425" y="1017587"/>
                </a:lnTo>
                <a:lnTo>
                  <a:pt x="4301270" y="1055687"/>
                </a:lnTo>
                <a:lnTo>
                  <a:pt x="4282794" y="1095375"/>
                </a:lnTo>
                <a:lnTo>
                  <a:pt x="4264318" y="1136650"/>
                </a:lnTo>
                <a:lnTo>
                  <a:pt x="4249203" y="1182687"/>
                </a:lnTo>
                <a:lnTo>
                  <a:pt x="4239125" y="1235075"/>
                </a:lnTo>
                <a:lnTo>
                  <a:pt x="4229047" y="1295400"/>
                </a:lnTo>
                <a:lnTo>
                  <a:pt x="4227367" y="1363662"/>
                </a:lnTo>
                <a:lnTo>
                  <a:pt x="4229047" y="1431925"/>
                </a:lnTo>
                <a:lnTo>
                  <a:pt x="4239125" y="1492250"/>
                </a:lnTo>
                <a:lnTo>
                  <a:pt x="4249203" y="1544637"/>
                </a:lnTo>
                <a:lnTo>
                  <a:pt x="4264318" y="1589087"/>
                </a:lnTo>
                <a:lnTo>
                  <a:pt x="4282794" y="1631950"/>
                </a:lnTo>
                <a:lnTo>
                  <a:pt x="4301270" y="1671637"/>
                </a:lnTo>
                <a:lnTo>
                  <a:pt x="4321425" y="1708150"/>
                </a:lnTo>
                <a:lnTo>
                  <a:pt x="4341580" y="1743075"/>
                </a:lnTo>
                <a:lnTo>
                  <a:pt x="4361735" y="1782762"/>
                </a:lnTo>
                <a:lnTo>
                  <a:pt x="4378531" y="1824037"/>
                </a:lnTo>
                <a:lnTo>
                  <a:pt x="4393648" y="1870075"/>
                </a:lnTo>
                <a:lnTo>
                  <a:pt x="4405405" y="1922462"/>
                </a:lnTo>
                <a:lnTo>
                  <a:pt x="4413803" y="1982787"/>
                </a:lnTo>
                <a:lnTo>
                  <a:pt x="4417162" y="2051050"/>
                </a:lnTo>
                <a:lnTo>
                  <a:pt x="4413803" y="2119312"/>
                </a:lnTo>
                <a:lnTo>
                  <a:pt x="4405405" y="2179637"/>
                </a:lnTo>
                <a:lnTo>
                  <a:pt x="4393648" y="2232025"/>
                </a:lnTo>
                <a:lnTo>
                  <a:pt x="4378531" y="2278062"/>
                </a:lnTo>
                <a:lnTo>
                  <a:pt x="4361735" y="2319337"/>
                </a:lnTo>
                <a:lnTo>
                  <a:pt x="4341580" y="2359025"/>
                </a:lnTo>
                <a:lnTo>
                  <a:pt x="4321425" y="2395537"/>
                </a:lnTo>
                <a:lnTo>
                  <a:pt x="4301270" y="2433637"/>
                </a:lnTo>
                <a:lnTo>
                  <a:pt x="4282794" y="2471737"/>
                </a:lnTo>
                <a:lnTo>
                  <a:pt x="4264318" y="2513012"/>
                </a:lnTo>
                <a:lnTo>
                  <a:pt x="4249203" y="2560637"/>
                </a:lnTo>
                <a:lnTo>
                  <a:pt x="4239125" y="2613025"/>
                </a:lnTo>
                <a:lnTo>
                  <a:pt x="4229047" y="2671762"/>
                </a:lnTo>
                <a:lnTo>
                  <a:pt x="4227367" y="2741612"/>
                </a:lnTo>
                <a:lnTo>
                  <a:pt x="4229047" y="2809875"/>
                </a:lnTo>
                <a:lnTo>
                  <a:pt x="4239125" y="2868612"/>
                </a:lnTo>
                <a:lnTo>
                  <a:pt x="4249203" y="2922587"/>
                </a:lnTo>
                <a:lnTo>
                  <a:pt x="4264318" y="2967037"/>
                </a:lnTo>
                <a:lnTo>
                  <a:pt x="4282794" y="3009900"/>
                </a:lnTo>
                <a:lnTo>
                  <a:pt x="4301270" y="3046412"/>
                </a:lnTo>
                <a:lnTo>
                  <a:pt x="4321425" y="3084512"/>
                </a:lnTo>
                <a:lnTo>
                  <a:pt x="4341580" y="3121025"/>
                </a:lnTo>
                <a:lnTo>
                  <a:pt x="4361735" y="3160712"/>
                </a:lnTo>
                <a:lnTo>
                  <a:pt x="4378531" y="3201987"/>
                </a:lnTo>
                <a:lnTo>
                  <a:pt x="4393648" y="3248025"/>
                </a:lnTo>
                <a:lnTo>
                  <a:pt x="4405405" y="3300412"/>
                </a:lnTo>
                <a:lnTo>
                  <a:pt x="4413803" y="3360737"/>
                </a:lnTo>
                <a:lnTo>
                  <a:pt x="4417162" y="3427412"/>
                </a:lnTo>
                <a:lnTo>
                  <a:pt x="4413803" y="3497262"/>
                </a:lnTo>
                <a:lnTo>
                  <a:pt x="4405405" y="3557587"/>
                </a:lnTo>
                <a:lnTo>
                  <a:pt x="4393648" y="3609975"/>
                </a:lnTo>
                <a:lnTo>
                  <a:pt x="4378531" y="3656012"/>
                </a:lnTo>
                <a:lnTo>
                  <a:pt x="4361735" y="3697287"/>
                </a:lnTo>
                <a:lnTo>
                  <a:pt x="4341580" y="3736975"/>
                </a:lnTo>
                <a:lnTo>
                  <a:pt x="4301270" y="3811587"/>
                </a:lnTo>
                <a:lnTo>
                  <a:pt x="4282794" y="3848100"/>
                </a:lnTo>
                <a:lnTo>
                  <a:pt x="4264318" y="3890962"/>
                </a:lnTo>
                <a:lnTo>
                  <a:pt x="4249203" y="3935412"/>
                </a:lnTo>
                <a:lnTo>
                  <a:pt x="4239125" y="3987800"/>
                </a:lnTo>
                <a:lnTo>
                  <a:pt x="4229047" y="4048125"/>
                </a:lnTo>
                <a:lnTo>
                  <a:pt x="4227367" y="4116387"/>
                </a:lnTo>
                <a:lnTo>
                  <a:pt x="4229047" y="4186237"/>
                </a:lnTo>
                <a:lnTo>
                  <a:pt x="4239125" y="4244975"/>
                </a:lnTo>
                <a:lnTo>
                  <a:pt x="4249203" y="4297362"/>
                </a:lnTo>
                <a:lnTo>
                  <a:pt x="4264318" y="4343400"/>
                </a:lnTo>
                <a:lnTo>
                  <a:pt x="4282794" y="4386262"/>
                </a:lnTo>
                <a:lnTo>
                  <a:pt x="4301270" y="4424362"/>
                </a:lnTo>
                <a:lnTo>
                  <a:pt x="4341580" y="4498975"/>
                </a:lnTo>
                <a:lnTo>
                  <a:pt x="4361735" y="4537075"/>
                </a:lnTo>
                <a:lnTo>
                  <a:pt x="4378531" y="4579937"/>
                </a:lnTo>
                <a:lnTo>
                  <a:pt x="4393648" y="4625975"/>
                </a:lnTo>
                <a:lnTo>
                  <a:pt x="4405405" y="4678362"/>
                </a:lnTo>
                <a:lnTo>
                  <a:pt x="4413803" y="4738687"/>
                </a:lnTo>
                <a:lnTo>
                  <a:pt x="4417162" y="4806950"/>
                </a:lnTo>
                <a:lnTo>
                  <a:pt x="4413803" y="4875212"/>
                </a:lnTo>
                <a:lnTo>
                  <a:pt x="4405405" y="4935537"/>
                </a:lnTo>
                <a:lnTo>
                  <a:pt x="4393648" y="4987925"/>
                </a:lnTo>
                <a:lnTo>
                  <a:pt x="4378531" y="5033962"/>
                </a:lnTo>
                <a:lnTo>
                  <a:pt x="4361735" y="5075237"/>
                </a:lnTo>
                <a:lnTo>
                  <a:pt x="4341580" y="5114925"/>
                </a:lnTo>
                <a:lnTo>
                  <a:pt x="4321425" y="5149850"/>
                </a:lnTo>
                <a:lnTo>
                  <a:pt x="4301270" y="5186362"/>
                </a:lnTo>
                <a:lnTo>
                  <a:pt x="4282794" y="5226050"/>
                </a:lnTo>
                <a:lnTo>
                  <a:pt x="4264318" y="5268912"/>
                </a:lnTo>
                <a:lnTo>
                  <a:pt x="4249203" y="5313362"/>
                </a:lnTo>
                <a:lnTo>
                  <a:pt x="4239125" y="5365750"/>
                </a:lnTo>
                <a:lnTo>
                  <a:pt x="4229047" y="5426075"/>
                </a:lnTo>
                <a:lnTo>
                  <a:pt x="4227367" y="5494337"/>
                </a:lnTo>
                <a:lnTo>
                  <a:pt x="4229047" y="5562600"/>
                </a:lnTo>
                <a:lnTo>
                  <a:pt x="4239125" y="5622925"/>
                </a:lnTo>
                <a:lnTo>
                  <a:pt x="4249203" y="5675312"/>
                </a:lnTo>
                <a:lnTo>
                  <a:pt x="4264318" y="5721350"/>
                </a:lnTo>
                <a:lnTo>
                  <a:pt x="4282794" y="5762625"/>
                </a:lnTo>
                <a:lnTo>
                  <a:pt x="4301270" y="5802312"/>
                </a:lnTo>
                <a:lnTo>
                  <a:pt x="4321425" y="5840412"/>
                </a:lnTo>
                <a:lnTo>
                  <a:pt x="4341580" y="5876925"/>
                </a:lnTo>
                <a:lnTo>
                  <a:pt x="4361735" y="5915025"/>
                </a:lnTo>
                <a:lnTo>
                  <a:pt x="4378531" y="5956300"/>
                </a:lnTo>
                <a:lnTo>
                  <a:pt x="4393648" y="6003925"/>
                </a:lnTo>
                <a:lnTo>
                  <a:pt x="4405405" y="6056312"/>
                </a:lnTo>
                <a:lnTo>
                  <a:pt x="4413803" y="6113462"/>
                </a:lnTo>
                <a:lnTo>
                  <a:pt x="4417162" y="6183312"/>
                </a:lnTo>
                <a:lnTo>
                  <a:pt x="4413803" y="6251575"/>
                </a:lnTo>
                <a:lnTo>
                  <a:pt x="4405405" y="6311900"/>
                </a:lnTo>
                <a:lnTo>
                  <a:pt x="4393648" y="6361112"/>
                </a:lnTo>
                <a:lnTo>
                  <a:pt x="4378531" y="6407150"/>
                </a:lnTo>
                <a:lnTo>
                  <a:pt x="4361735" y="6448425"/>
                </a:lnTo>
                <a:lnTo>
                  <a:pt x="4343260" y="6488112"/>
                </a:lnTo>
                <a:lnTo>
                  <a:pt x="4324784" y="6523037"/>
                </a:lnTo>
                <a:lnTo>
                  <a:pt x="4304629" y="6561137"/>
                </a:lnTo>
                <a:lnTo>
                  <a:pt x="4284474" y="6597650"/>
                </a:lnTo>
                <a:lnTo>
                  <a:pt x="4267678" y="6640512"/>
                </a:lnTo>
                <a:lnTo>
                  <a:pt x="4250882" y="6683375"/>
                </a:lnTo>
                <a:lnTo>
                  <a:pt x="4240804" y="6735762"/>
                </a:lnTo>
                <a:lnTo>
                  <a:pt x="4232407" y="6791325"/>
                </a:lnTo>
                <a:lnTo>
                  <a:pt x="4227367" y="6858000"/>
                </a:lnTo>
                <a:lnTo>
                  <a:pt x="2310062" y="6858000"/>
                </a:lnTo>
                <a:lnTo>
                  <a:pt x="144378" y="6858000"/>
                </a:lnTo>
                <a:lnTo>
                  <a:pt x="0" y="6858000"/>
                </a:lnTo>
                <a:close/>
              </a:path>
            </a:pathLst>
          </a:custGeom>
          <a:solidFill>
            <a:srgbClr val="FFFFFF"/>
          </a:solidFill>
          <a:ln w="0">
            <a:noFill/>
            <a:prstDash val="solid"/>
            <a:round/>
            <a:headEnd/>
            <a:tailEnd/>
          </a:ln>
        </p:spPr>
      </p:sp>
      <p:sp useBgFill="1">
        <p:nvSpPr>
          <p:cNvPr id="13" name="Freeform: Shape 12">
            <a:extLst>
              <a:ext uri="{FF2B5EF4-FFF2-40B4-BE49-F238E27FC236}">
                <a16:creationId xmlns:a16="http://schemas.microsoft.com/office/drawing/2014/main" id="{A7A4B465-FBCC-4CD4-89A1-82992A7B47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3204588" cy="5143500"/>
          </a:xfrm>
          <a:custGeom>
            <a:avLst/>
            <a:gdLst>
              <a:gd name="connsiteX0" fmla="*/ 0 w 4272784"/>
              <a:gd name="connsiteY0" fmla="*/ 0 h 6858000"/>
              <a:gd name="connsiteX1" fmla="*/ 4082989 w 4272784"/>
              <a:gd name="connsiteY1" fmla="*/ 0 h 6858000"/>
              <a:gd name="connsiteX2" fmla="*/ 4088029 w 4272784"/>
              <a:gd name="connsiteY2" fmla="*/ 66675 h 6858000"/>
              <a:gd name="connsiteX3" fmla="*/ 4096426 w 4272784"/>
              <a:gd name="connsiteY3" fmla="*/ 122237 h 6858000"/>
              <a:gd name="connsiteX4" fmla="*/ 4106504 w 4272784"/>
              <a:gd name="connsiteY4" fmla="*/ 174625 h 6858000"/>
              <a:gd name="connsiteX5" fmla="*/ 4123300 w 4272784"/>
              <a:gd name="connsiteY5" fmla="*/ 217487 h 6858000"/>
              <a:gd name="connsiteX6" fmla="*/ 4140096 w 4272784"/>
              <a:gd name="connsiteY6" fmla="*/ 260350 h 6858000"/>
              <a:gd name="connsiteX7" fmla="*/ 4160251 w 4272784"/>
              <a:gd name="connsiteY7" fmla="*/ 296862 h 6858000"/>
              <a:gd name="connsiteX8" fmla="*/ 4180406 w 4272784"/>
              <a:gd name="connsiteY8" fmla="*/ 334962 h 6858000"/>
              <a:gd name="connsiteX9" fmla="*/ 4198882 w 4272784"/>
              <a:gd name="connsiteY9" fmla="*/ 369887 h 6858000"/>
              <a:gd name="connsiteX10" fmla="*/ 4217357 w 4272784"/>
              <a:gd name="connsiteY10" fmla="*/ 409575 h 6858000"/>
              <a:gd name="connsiteX11" fmla="*/ 4234153 w 4272784"/>
              <a:gd name="connsiteY11" fmla="*/ 450850 h 6858000"/>
              <a:gd name="connsiteX12" fmla="*/ 4249270 w 4272784"/>
              <a:gd name="connsiteY12" fmla="*/ 496887 h 6858000"/>
              <a:gd name="connsiteX13" fmla="*/ 4261027 w 4272784"/>
              <a:gd name="connsiteY13" fmla="*/ 546100 h 6858000"/>
              <a:gd name="connsiteX14" fmla="*/ 4269425 w 4272784"/>
              <a:gd name="connsiteY14" fmla="*/ 606425 h 6858000"/>
              <a:gd name="connsiteX15" fmla="*/ 4272784 w 4272784"/>
              <a:gd name="connsiteY15" fmla="*/ 673100 h 6858000"/>
              <a:gd name="connsiteX16" fmla="*/ 4269425 w 4272784"/>
              <a:gd name="connsiteY16" fmla="*/ 744537 h 6858000"/>
              <a:gd name="connsiteX17" fmla="*/ 4261027 w 4272784"/>
              <a:gd name="connsiteY17" fmla="*/ 801687 h 6858000"/>
              <a:gd name="connsiteX18" fmla="*/ 4249270 w 4272784"/>
              <a:gd name="connsiteY18" fmla="*/ 854075 h 6858000"/>
              <a:gd name="connsiteX19" fmla="*/ 4234153 w 4272784"/>
              <a:gd name="connsiteY19" fmla="*/ 901700 h 6858000"/>
              <a:gd name="connsiteX20" fmla="*/ 4217357 w 4272784"/>
              <a:gd name="connsiteY20" fmla="*/ 942975 h 6858000"/>
              <a:gd name="connsiteX21" fmla="*/ 4197202 w 4272784"/>
              <a:gd name="connsiteY21" fmla="*/ 981075 h 6858000"/>
              <a:gd name="connsiteX22" fmla="*/ 4177047 w 4272784"/>
              <a:gd name="connsiteY22" fmla="*/ 1017587 h 6858000"/>
              <a:gd name="connsiteX23" fmla="*/ 4156892 w 4272784"/>
              <a:gd name="connsiteY23" fmla="*/ 1055687 h 6858000"/>
              <a:gd name="connsiteX24" fmla="*/ 4138416 w 4272784"/>
              <a:gd name="connsiteY24" fmla="*/ 1095375 h 6858000"/>
              <a:gd name="connsiteX25" fmla="*/ 4119940 w 4272784"/>
              <a:gd name="connsiteY25" fmla="*/ 1136650 h 6858000"/>
              <a:gd name="connsiteX26" fmla="*/ 4104825 w 4272784"/>
              <a:gd name="connsiteY26" fmla="*/ 1182687 h 6858000"/>
              <a:gd name="connsiteX27" fmla="*/ 4094747 w 4272784"/>
              <a:gd name="connsiteY27" fmla="*/ 1235075 h 6858000"/>
              <a:gd name="connsiteX28" fmla="*/ 4084669 w 4272784"/>
              <a:gd name="connsiteY28" fmla="*/ 1295400 h 6858000"/>
              <a:gd name="connsiteX29" fmla="*/ 4082989 w 4272784"/>
              <a:gd name="connsiteY29" fmla="*/ 1363662 h 6858000"/>
              <a:gd name="connsiteX30" fmla="*/ 4084669 w 4272784"/>
              <a:gd name="connsiteY30" fmla="*/ 1431925 h 6858000"/>
              <a:gd name="connsiteX31" fmla="*/ 4094747 w 4272784"/>
              <a:gd name="connsiteY31" fmla="*/ 1492250 h 6858000"/>
              <a:gd name="connsiteX32" fmla="*/ 4104825 w 4272784"/>
              <a:gd name="connsiteY32" fmla="*/ 1544637 h 6858000"/>
              <a:gd name="connsiteX33" fmla="*/ 4119940 w 4272784"/>
              <a:gd name="connsiteY33" fmla="*/ 1589087 h 6858000"/>
              <a:gd name="connsiteX34" fmla="*/ 4138416 w 4272784"/>
              <a:gd name="connsiteY34" fmla="*/ 1631950 h 6858000"/>
              <a:gd name="connsiteX35" fmla="*/ 4156892 w 4272784"/>
              <a:gd name="connsiteY35" fmla="*/ 1671637 h 6858000"/>
              <a:gd name="connsiteX36" fmla="*/ 4177047 w 4272784"/>
              <a:gd name="connsiteY36" fmla="*/ 1708150 h 6858000"/>
              <a:gd name="connsiteX37" fmla="*/ 4197202 w 4272784"/>
              <a:gd name="connsiteY37" fmla="*/ 1743075 h 6858000"/>
              <a:gd name="connsiteX38" fmla="*/ 4217357 w 4272784"/>
              <a:gd name="connsiteY38" fmla="*/ 1782762 h 6858000"/>
              <a:gd name="connsiteX39" fmla="*/ 4234153 w 4272784"/>
              <a:gd name="connsiteY39" fmla="*/ 1824037 h 6858000"/>
              <a:gd name="connsiteX40" fmla="*/ 4249270 w 4272784"/>
              <a:gd name="connsiteY40" fmla="*/ 1870075 h 6858000"/>
              <a:gd name="connsiteX41" fmla="*/ 4261027 w 4272784"/>
              <a:gd name="connsiteY41" fmla="*/ 1922462 h 6858000"/>
              <a:gd name="connsiteX42" fmla="*/ 4269425 w 4272784"/>
              <a:gd name="connsiteY42" fmla="*/ 1982787 h 6858000"/>
              <a:gd name="connsiteX43" fmla="*/ 4272784 w 4272784"/>
              <a:gd name="connsiteY43" fmla="*/ 2051050 h 6858000"/>
              <a:gd name="connsiteX44" fmla="*/ 4269425 w 4272784"/>
              <a:gd name="connsiteY44" fmla="*/ 2119312 h 6858000"/>
              <a:gd name="connsiteX45" fmla="*/ 4261027 w 4272784"/>
              <a:gd name="connsiteY45" fmla="*/ 2179637 h 6858000"/>
              <a:gd name="connsiteX46" fmla="*/ 4249270 w 4272784"/>
              <a:gd name="connsiteY46" fmla="*/ 2232025 h 6858000"/>
              <a:gd name="connsiteX47" fmla="*/ 4234153 w 4272784"/>
              <a:gd name="connsiteY47" fmla="*/ 2278062 h 6858000"/>
              <a:gd name="connsiteX48" fmla="*/ 4217357 w 4272784"/>
              <a:gd name="connsiteY48" fmla="*/ 2319337 h 6858000"/>
              <a:gd name="connsiteX49" fmla="*/ 4197202 w 4272784"/>
              <a:gd name="connsiteY49" fmla="*/ 2359025 h 6858000"/>
              <a:gd name="connsiteX50" fmla="*/ 4177047 w 4272784"/>
              <a:gd name="connsiteY50" fmla="*/ 2395537 h 6858000"/>
              <a:gd name="connsiteX51" fmla="*/ 4156892 w 4272784"/>
              <a:gd name="connsiteY51" fmla="*/ 2433637 h 6858000"/>
              <a:gd name="connsiteX52" fmla="*/ 4138416 w 4272784"/>
              <a:gd name="connsiteY52" fmla="*/ 2471737 h 6858000"/>
              <a:gd name="connsiteX53" fmla="*/ 4119940 w 4272784"/>
              <a:gd name="connsiteY53" fmla="*/ 2513012 h 6858000"/>
              <a:gd name="connsiteX54" fmla="*/ 4104825 w 4272784"/>
              <a:gd name="connsiteY54" fmla="*/ 2560637 h 6858000"/>
              <a:gd name="connsiteX55" fmla="*/ 4094747 w 4272784"/>
              <a:gd name="connsiteY55" fmla="*/ 2613025 h 6858000"/>
              <a:gd name="connsiteX56" fmla="*/ 4084669 w 4272784"/>
              <a:gd name="connsiteY56" fmla="*/ 2671762 h 6858000"/>
              <a:gd name="connsiteX57" fmla="*/ 4082989 w 4272784"/>
              <a:gd name="connsiteY57" fmla="*/ 2741612 h 6858000"/>
              <a:gd name="connsiteX58" fmla="*/ 4084669 w 4272784"/>
              <a:gd name="connsiteY58" fmla="*/ 2809875 h 6858000"/>
              <a:gd name="connsiteX59" fmla="*/ 4094747 w 4272784"/>
              <a:gd name="connsiteY59" fmla="*/ 2868612 h 6858000"/>
              <a:gd name="connsiteX60" fmla="*/ 4104825 w 4272784"/>
              <a:gd name="connsiteY60" fmla="*/ 2922587 h 6858000"/>
              <a:gd name="connsiteX61" fmla="*/ 4119940 w 4272784"/>
              <a:gd name="connsiteY61" fmla="*/ 2967037 h 6858000"/>
              <a:gd name="connsiteX62" fmla="*/ 4138416 w 4272784"/>
              <a:gd name="connsiteY62" fmla="*/ 3009900 h 6858000"/>
              <a:gd name="connsiteX63" fmla="*/ 4156892 w 4272784"/>
              <a:gd name="connsiteY63" fmla="*/ 3046412 h 6858000"/>
              <a:gd name="connsiteX64" fmla="*/ 4177047 w 4272784"/>
              <a:gd name="connsiteY64" fmla="*/ 3084512 h 6858000"/>
              <a:gd name="connsiteX65" fmla="*/ 4197202 w 4272784"/>
              <a:gd name="connsiteY65" fmla="*/ 3121025 h 6858000"/>
              <a:gd name="connsiteX66" fmla="*/ 4217357 w 4272784"/>
              <a:gd name="connsiteY66" fmla="*/ 3160712 h 6858000"/>
              <a:gd name="connsiteX67" fmla="*/ 4234153 w 4272784"/>
              <a:gd name="connsiteY67" fmla="*/ 3201987 h 6858000"/>
              <a:gd name="connsiteX68" fmla="*/ 4249270 w 4272784"/>
              <a:gd name="connsiteY68" fmla="*/ 3248025 h 6858000"/>
              <a:gd name="connsiteX69" fmla="*/ 4261027 w 4272784"/>
              <a:gd name="connsiteY69" fmla="*/ 3300412 h 6858000"/>
              <a:gd name="connsiteX70" fmla="*/ 4269425 w 4272784"/>
              <a:gd name="connsiteY70" fmla="*/ 3360737 h 6858000"/>
              <a:gd name="connsiteX71" fmla="*/ 4272784 w 4272784"/>
              <a:gd name="connsiteY71" fmla="*/ 3427412 h 6858000"/>
              <a:gd name="connsiteX72" fmla="*/ 4269425 w 4272784"/>
              <a:gd name="connsiteY72" fmla="*/ 3497262 h 6858000"/>
              <a:gd name="connsiteX73" fmla="*/ 4261027 w 4272784"/>
              <a:gd name="connsiteY73" fmla="*/ 3557587 h 6858000"/>
              <a:gd name="connsiteX74" fmla="*/ 4249270 w 4272784"/>
              <a:gd name="connsiteY74" fmla="*/ 3609975 h 6858000"/>
              <a:gd name="connsiteX75" fmla="*/ 4234153 w 4272784"/>
              <a:gd name="connsiteY75" fmla="*/ 3656012 h 6858000"/>
              <a:gd name="connsiteX76" fmla="*/ 4217357 w 4272784"/>
              <a:gd name="connsiteY76" fmla="*/ 3697287 h 6858000"/>
              <a:gd name="connsiteX77" fmla="*/ 4197202 w 4272784"/>
              <a:gd name="connsiteY77" fmla="*/ 3736975 h 6858000"/>
              <a:gd name="connsiteX78" fmla="*/ 4156892 w 4272784"/>
              <a:gd name="connsiteY78" fmla="*/ 3811587 h 6858000"/>
              <a:gd name="connsiteX79" fmla="*/ 4138416 w 4272784"/>
              <a:gd name="connsiteY79" fmla="*/ 3848100 h 6858000"/>
              <a:gd name="connsiteX80" fmla="*/ 4119940 w 4272784"/>
              <a:gd name="connsiteY80" fmla="*/ 3890962 h 6858000"/>
              <a:gd name="connsiteX81" fmla="*/ 4104825 w 4272784"/>
              <a:gd name="connsiteY81" fmla="*/ 3935412 h 6858000"/>
              <a:gd name="connsiteX82" fmla="*/ 4094747 w 4272784"/>
              <a:gd name="connsiteY82" fmla="*/ 3987800 h 6858000"/>
              <a:gd name="connsiteX83" fmla="*/ 4084669 w 4272784"/>
              <a:gd name="connsiteY83" fmla="*/ 4048125 h 6858000"/>
              <a:gd name="connsiteX84" fmla="*/ 4082989 w 4272784"/>
              <a:gd name="connsiteY84" fmla="*/ 4116387 h 6858000"/>
              <a:gd name="connsiteX85" fmla="*/ 4084669 w 4272784"/>
              <a:gd name="connsiteY85" fmla="*/ 4186237 h 6858000"/>
              <a:gd name="connsiteX86" fmla="*/ 4094747 w 4272784"/>
              <a:gd name="connsiteY86" fmla="*/ 4244975 h 6858000"/>
              <a:gd name="connsiteX87" fmla="*/ 4104825 w 4272784"/>
              <a:gd name="connsiteY87" fmla="*/ 4297362 h 6858000"/>
              <a:gd name="connsiteX88" fmla="*/ 4119940 w 4272784"/>
              <a:gd name="connsiteY88" fmla="*/ 4343400 h 6858000"/>
              <a:gd name="connsiteX89" fmla="*/ 4138416 w 4272784"/>
              <a:gd name="connsiteY89" fmla="*/ 4386262 h 6858000"/>
              <a:gd name="connsiteX90" fmla="*/ 4156892 w 4272784"/>
              <a:gd name="connsiteY90" fmla="*/ 4424362 h 6858000"/>
              <a:gd name="connsiteX91" fmla="*/ 4197202 w 4272784"/>
              <a:gd name="connsiteY91" fmla="*/ 4498975 h 6858000"/>
              <a:gd name="connsiteX92" fmla="*/ 4217357 w 4272784"/>
              <a:gd name="connsiteY92" fmla="*/ 4537075 h 6858000"/>
              <a:gd name="connsiteX93" fmla="*/ 4234153 w 4272784"/>
              <a:gd name="connsiteY93" fmla="*/ 4579937 h 6858000"/>
              <a:gd name="connsiteX94" fmla="*/ 4249270 w 4272784"/>
              <a:gd name="connsiteY94" fmla="*/ 4625975 h 6858000"/>
              <a:gd name="connsiteX95" fmla="*/ 4261027 w 4272784"/>
              <a:gd name="connsiteY95" fmla="*/ 4678362 h 6858000"/>
              <a:gd name="connsiteX96" fmla="*/ 4269425 w 4272784"/>
              <a:gd name="connsiteY96" fmla="*/ 4738687 h 6858000"/>
              <a:gd name="connsiteX97" fmla="*/ 4272784 w 4272784"/>
              <a:gd name="connsiteY97" fmla="*/ 4806950 h 6858000"/>
              <a:gd name="connsiteX98" fmla="*/ 4269425 w 4272784"/>
              <a:gd name="connsiteY98" fmla="*/ 4875212 h 6858000"/>
              <a:gd name="connsiteX99" fmla="*/ 4261027 w 4272784"/>
              <a:gd name="connsiteY99" fmla="*/ 4935537 h 6858000"/>
              <a:gd name="connsiteX100" fmla="*/ 4249270 w 4272784"/>
              <a:gd name="connsiteY100" fmla="*/ 4987925 h 6858000"/>
              <a:gd name="connsiteX101" fmla="*/ 4234153 w 4272784"/>
              <a:gd name="connsiteY101" fmla="*/ 5033962 h 6858000"/>
              <a:gd name="connsiteX102" fmla="*/ 4217357 w 4272784"/>
              <a:gd name="connsiteY102" fmla="*/ 5075237 h 6858000"/>
              <a:gd name="connsiteX103" fmla="*/ 4197202 w 4272784"/>
              <a:gd name="connsiteY103" fmla="*/ 5114925 h 6858000"/>
              <a:gd name="connsiteX104" fmla="*/ 4177047 w 4272784"/>
              <a:gd name="connsiteY104" fmla="*/ 5149850 h 6858000"/>
              <a:gd name="connsiteX105" fmla="*/ 4156892 w 4272784"/>
              <a:gd name="connsiteY105" fmla="*/ 5186362 h 6858000"/>
              <a:gd name="connsiteX106" fmla="*/ 4138416 w 4272784"/>
              <a:gd name="connsiteY106" fmla="*/ 5226050 h 6858000"/>
              <a:gd name="connsiteX107" fmla="*/ 4119940 w 4272784"/>
              <a:gd name="connsiteY107" fmla="*/ 5268912 h 6858000"/>
              <a:gd name="connsiteX108" fmla="*/ 4104825 w 4272784"/>
              <a:gd name="connsiteY108" fmla="*/ 5313362 h 6858000"/>
              <a:gd name="connsiteX109" fmla="*/ 4094747 w 4272784"/>
              <a:gd name="connsiteY109" fmla="*/ 5365750 h 6858000"/>
              <a:gd name="connsiteX110" fmla="*/ 4084669 w 4272784"/>
              <a:gd name="connsiteY110" fmla="*/ 5426075 h 6858000"/>
              <a:gd name="connsiteX111" fmla="*/ 4082989 w 4272784"/>
              <a:gd name="connsiteY111" fmla="*/ 5494337 h 6858000"/>
              <a:gd name="connsiteX112" fmla="*/ 4084669 w 4272784"/>
              <a:gd name="connsiteY112" fmla="*/ 5562600 h 6858000"/>
              <a:gd name="connsiteX113" fmla="*/ 4094747 w 4272784"/>
              <a:gd name="connsiteY113" fmla="*/ 5622925 h 6858000"/>
              <a:gd name="connsiteX114" fmla="*/ 4104825 w 4272784"/>
              <a:gd name="connsiteY114" fmla="*/ 5675312 h 6858000"/>
              <a:gd name="connsiteX115" fmla="*/ 4119940 w 4272784"/>
              <a:gd name="connsiteY115" fmla="*/ 5721350 h 6858000"/>
              <a:gd name="connsiteX116" fmla="*/ 4138416 w 4272784"/>
              <a:gd name="connsiteY116" fmla="*/ 5762625 h 6858000"/>
              <a:gd name="connsiteX117" fmla="*/ 4156892 w 4272784"/>
              <a:gd name="connsiteY117" fmla="*/ 5802312 h 6858000"/>
              <a:gd name="connsiteX118" fmla="*/ 4177047 w 4272784"/>
              <a:gd name="connsiteY118" fmla="*/ 5840412 h 6858000"/>
              <a:gd name="connsiteX119" fmla="*/ 4197202 w 4272784"/>
              <a:gd name="connsiteY119" fmla="*/ 5876925 h 6858000"/>
              <a:gd name="connsiteX120" fmla="*/ 4217357 w 4272784"/>
              <a:gd name="connsiteY120" fmla="*/ 5915025 h 6858000"/>
              <a:gd name="connsiteX121" fmla="*/ 4234153 w 4272784"/>
              <a:gd name="connsiteY121" fmla="*/ 5956300 h 6858000"/>
              <a:gd name="connsiteX122" fmla="*/ 4249270 w 4272784"/>
              <a:gd name="connsiteY122" fmla="*/ 6003925 h 6858000"/>
              <a:gd name="connsiteX123" fmla="*/ 4261027 w 4272784"/>
              <a:gd name="connsiteY123" fmla="*/ 6056312 h 6858000"/>
              <a:gd name="connsiteX124" fmla="*/ 4269425 w 4272784"/>
              <a:gd name="connsiteY124" fmla="*/ 6113462 h 6858000"/>
              <a:gd name="connsiteX125" fmla="*/ 4272784 w 4272784"/>
              <a:gd name="connsiteY125" fmla="*/ 6183312 h 6858000"/>
              <a:gd name="connsiteX126" fmla="*/ 4269425 w 4272784"/>
              <a:gd name="connsiteY126" fmla="*/ 6251575 h 6858000"/>
              <a:gd name="connsiteX127" fmla="*/ 4261027 w 4272784"/>
              <a:gd name="connsiteY127" fmla="*/ 6311900 h 6858000"/>
              <a:gd name="connsiteX128" fmla="*/ 4249270 w 4272784"/>
              <a:gd name="connsiteY128" fmla="*/ 6361112 h 6858000"/>
              <a:gd name="connsiteX129" fmla="*/ 4234153 w 4272784"/>
              <a:gd name="connsiteY129" fmla="*/ 6407150 h 6858000"/>
              <a:gd name="connsiteX130" fmla="*/ 4217357 w 4272784"/>
              <a:gd name="connsiteY130" fmla="*/ 6448425 h 6858000"/>
              <a:gd name="connsiteX131" fmla="*/ 4198882 w 4272784"/>
              <a:gd name="connsiteY131" fmla="*/ 6488112 h 6858000"/>
              <a:gd name="connsiteX132" fmla="*/ 4180406 w 4272784"/>
              <a:gd name="connsiteY132" fmla="*/ 6523037 h 6858000"/>
              <a:gd name="connsiteX133" fmla="*/ 4160251 w 4272784"/>
              <a:gd name="connsiteY133" fmla="*/ 6561137 h 6858000"/>
              <a:gd name="connsiteX134" fmla="*/ 4140096 w 4272784"/>
              <a:gd name="connsiteY134" fmla="*/ 6597650 h 6858000"/>
              <a:gd name="connsiteX135" fmla="*/ 4123300 w 4272784"/>
              <a:gd name="connsiteY135" fmla="*/ 6640512 h 6858000"/>
              <a:gd name="connsiteX136" fmla="*/ 4106504 w 4272784"/>
              <a:gd name="connsiteY136" fmla="*/ 6683375 h 6858000"/>
              <a:gd name="connsiteX137" fmla="*/ 4096426 w 4272784"/>
              <a:gd name="connsiteY137" fmla="*/ 6735762 h 6858000"/>
              <a:gd name="connsiteX138" fmla="*/ 4088029 w 4272784"/>
              <a:gd name="connsiteY138" fmla="*/ 6791325 h 6858000"/>
              <a:gd name="connsiteX139" fmla="*/ 4082989 w 4272784"/>
              <a:gd name="connsiteY139" fmla="*/ 6858000 h 6858000"/>
              <a:gd name="connsiteX140" fmla="*/ 0 w 4272784"/>
              <a:gd name="connsiteY14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4272784" h="6858000">
                <a:moveTo>
                  <a:pt x="0" y="0"/>
                </a:moveTo>
                <a:lnTo>
                  <a:pt x="4082989" y="0"/>
                </a:lnTo>
                <a:lnTo>
                  <a:pt x="4088029" y="66675"/>
                </a:lnTo>
                <a:lnTo>
                  <a:pt x="4096426" y="122237"/>
                </a:lnTo>
                <a:lnTo>
                  <a:pt x="4106504" y="174625"/>
                </a:lnTo>
                <a:lnTo>
                  <a:pt x="4123300" y="217487"/>
                </a:lnTo>
                <a:lnTo>
                  <a:pt x="4140096" y="260350"/>
                </a:lnTo>
                <a:lnTo>
                  <a:pt x="4160251" y="296862"/>
                </a:lnTo>
                <a:lnTo>
                  <a:pt x="4180406" y="334962"/>
                </a:lnTo>
                <a:lnTo>
                  <a:pt x="4198882" y="369887"/>
                </a:lnTo>
                <a:lnTo>
                  <a:pt x="4217357" y="409575"/>
                </a:lnTo>
                <a:lnTo>
                  <a:pt x="4234153" y="450850"/>
                </a:lnTo>
                <a:lnTo>
                  <a:pt x="4249270" y="496887"/>
                </a:lnTo>
                <a:lnTo>
                  <a:pt x="4261027" y="546100"/>
                </a:lnTo>
                <a:lnTo>
                  <a:pt x="4269425" y="606425"/>
                </a:lnTo>
                <a:lnTo>
                  <a:pt x="4272784" y="673100"/>
                </a:lnTo>
                <a:lnTo>
                  <a:pt x="4269425" y="744537"/>
                </a:lnTo>
                <a:lnTo>
                  <a:pt x="4261027" y="801687"/>
                </a:lnTo>
                <a:lnTo>
                  <a:pt x="4249270" y="854075"/>
                </a:lnTo>
                <a:lnTo>
                  <a:pt x="4234153" y="901700"/>
                </a:lnTo>
                <a:lnTo>
                  <a:pt x="4217357" y="942975"/>
                </a:lnTo>
                <a:lnTo>
                  <a:pt x="4197202" y="981075"/>
                </a:lnTo>
                <a:lnTo>
                  <a:pt x="4177047" y="1017587"/>
                </a:lnTo>
                <a:lnTo>
                  <a:pt x="4156892" y="1055687"/>
                </a:lnTo>
                <a:lnTo>
                  <a:pt x="4138416" y="1095375"/>
                </a:lnTo>
                <a:lnTo>
                  <a:pt x="4119940" y="1136650"/>
                </a:lnTo>
                <a:lnTo>
                  <a:pt x="4104825" y="1182687"/>
                </a:lnTo>
                <a:lnTo>
                  <a:pt x="4094747" y="1235075"/>
                </a:lnTo>
                <a:lnTo>
                  <a:pt x="4084669" y="1295400"/>
                </a:lnTo>
                <a:lnTo>
                  <a:pt x="4082989" y="1363662"/>
                </a:lnTo>
                <a:lnTo>
                  <a:pt x="4084669" y="1431925"/>
                </a:lnTo>
                <a:lnTo>
                  <a:pt x="4094747" y="1492250"/>
                </a:lnTo>
                <a:lnTo>
                  <a:pt x="4104825" y="1544637"/>
                </a:lnTo>
                <a:lnTo>
                  <a:pt x="4119940" y="1589087"/>
                </a:lnTo>
                <a:lnTo>
                  <a:pt x="4138416" y="1631950"/>
                </a:lnTo>
                <a:lnTo>
                  <a:pt x="4156892" y="1671637"/>
                </a:lnTo>
                <a:lnTo>
                  <a:pt x="4177047" y="1708150"/>
                </a:lnTo>
                <a:lnTo>
                  <a:pt x="4197202" y="1743075"/>
                </a:lnTo>
                <a:lnTo>
                  <a:pt x="4217357" y="1782762"/>
                </a:lnTo>
                <a:lnTo>
                  <a:pt x="4234153" y="1824037"/>
                </a:lnTo>
                <a:lnTo>
                  <a:pt x="4249270" y="1870075"/>
                </a:lnTo>
                <a:lnTo>
                  <a:pt x="4261027" y="1922462"/>
                </a:lnTo>
                <a:lnTo>
                  <a:pt x="4269425" y="1982787"/>
                </a:lnTo>
                <a:lnTo>
                  <a:pt x="4272784" y="2051050"/>
                </a:lnTo>
                <a:lnTo>
                  <a:pt x="4269425" y="2119312"/>
                </a:lnTo>
                <a:lnTo>
                  <a:pt x="4261027" y="2179637"/>
                </a:lnTo>
                <a:lnTo>
                  <a:pt x="4249270" y="2232025"/>
                </a:lnTo>
                <a:lnTo>
                  <a:pt x="4234153" y="2278062"/>
                </a:lnTo>
                <a:lnTo>
                  <a:pt x="4217357" y="2319337"/>
                </a:lnTo>
                <a:lnTo>
                  <a:pt x="4197202" y="2359025"/>
                </a:lnTo>
                <a:lnTo>
                  <a:pt x="4177047" y="2395537"/>
                </a:lnTo>
                <a:lnTo>
                  <a:pt x="4156892" y="2433637"/>
                </a:lnTo>
                <a:lnTo>
                  <a:pt x="4138416" y="2471737"/>
                </a:lnTo>
                <a:lnTo>
                  <a:pt x="4119940" y="2513012"/>
                </a:lnTo>
                <a:lnTo>
                  <a:pt x="4104825" y="2560637"/>
                </a:lnTo>
                <a:lnTo>
                  <a:pt x="4094747" y="2613025"/>
                </a:lnTo>
                <a:lnTo>
                  <a:pt x="4084669" y="2671762"/>
                </a:lnTo>
                <a:lnTo>
                  <a:pt x="4082989" y="2741612"/>
                </a:lnTo>
                <a:lnTo>
                  <a:pt x="4084669" y="2809875"/>
                </a:lnTo>
                <a:lnTo>
                  <a:pt x="4094747" y="2868612"/>
                </a:lnTo>
                <a:lnTo>
                  <a:pt x="4104825" y="2922587"/>
                </a:lnTo>
                <a:lnTo>
                  <a:pt x="4119940" y="2967037"/>
                </a:lnTo>
                <a:lnTo>
                  <a:pt x="4138416" y="3009900"/>
                </a:lnTo>
                <a:lnTo>
                  <a:pt x="4156892" y="3046412"/>
                </a:lnTo>
                <a:lnTo>
                  <a:pt x="4177047" y="3084512"/>
                </a:lnTo>
                <a:lnTo>
                  <a:pt x="4197202" y="3121025"/>
                </a:lnTo>
                <a:lnTo>
                  <a:pt x="4217357" y="3160712"/>
                </a:lnTo>
                <a:lnTo>
                  <a:pt x="4234153" y="3201987"/>
                </a:lnTo>
                <a:lnTo>
                  <a:pt x="4249270" y="3248025"/>
                </a:lnTo>
                <a:lnTo>
                  <a:pt x="4261027" y="3300412"/>
                </a:lnTo>
                <a:lnTo>
                  <a:pt x="4269425" y="3360737"/>
                </a:lnTo>
                <a:lnTo>
                  <a:pt x="4272784" y="3427412"/>
                </a:lnTo>
                <a:lnTo>
                  <a:pt x="4269425" y="3497262"/>
                </a:lnTo>
                <a:lnTo>
                  <a:pt x="4261027" y="3557587"/>
                </a:lnTo>
                <a:lnTo>
                  <a:pt x="4249270" y="3609975"/>
                </a:lnTo>
                <a:lnTo>
                  <a:pt x="4234153" y="3656012"/>
                </a:lnTo>
                <a:lnTo>
                  <a:pt x="4217357" y="3697287"/>
                </a:lnTo>
                <a:lnTo>
                  <a:pt x="4197202" y="3736975"/>
                </a:lnTo>
                <a:lnTo>
                  <a:pt x="4156892" y="3811587"/>
                </a:lnTo>
                <a:lnTo>
                  <a:pt x="4138416" y="3848100"/>
                </a:lnTo>
                <a:lnTo>
                  <a:pt x="4119940" y="3890962"/>
                </a:lnTo>
                <a:lnTo>
                  <a:pt x="4104825" y="3935412"/>
                </a:lnTo>
                <a:lnTo>
                  <a:pt x="4094747" y="3987800"/>
                </a:lnTo>
                <a:lnTo>
                  <a:pt x="4084669" y="4048125"/>
                </a:lnTo>
                <a:lnTo>
                  <a:pt x="4082989" y="4116387"/>
                </a:lnTo>
                <a:lnTo>
                  <a:pt x="4084669" y="4186237"/>
                </a:lnTo>
                <a:lnTo>
                  <a:pt x="4094747" y="4244975"/>
                </a:lnTo>
                <a:lnTo>
                  <a:pt x="4104825" y="4297362"/>
                </a:lnTo>
                <a:lnTo>
                  <a:pt x="4119940" y="4343400"/>
                </a:lnTo>
                <a:lnTo>
                  <a:pt x="4138416" y="4386262"/>
                </a:lnTo>
                <a:lnTo>
                  <a:pt x="4156892" y="4424362"/>
                </a:lnTo>
                <a:lnTo>
                  <a:pt x="4197202" y="4498975"/>
                </a:lnTo>
                <a:lnTo>
                  <a:pt x="4217357" y="4537075"/>
                </a:lnTo>
                <a:lnTo>
                  <a:pt x="4234153" y="4579937"/>
                </a:lnTo>
                <a:lnTo>
                  <a:pt x="4249270" y="4625975"/>
                </a:lnTo>
                <a:lnTo>
                  <a:pt x="4261027" y="4678362"/>
                </a:lnTo>
                <a:lnTo>
                  <a:pt x="4269425" y="4738687"/>
                </a:lnTo>
                <a:lnTo>
                  <a:pt x="4272784" y="4806950"/>
                </a:lnTo>
                <a:lnTo>
                  <a:pt x="4269425" y="4875212"/>
                </a:lnTo>
                <a:lnTo>
                  <a:pt x="4261027" y="4935537"/>
                </a:lnTo>
                <a:lnTo>
                  <a:pt x="4249270" y="4987925"/>
                </a:lnTo>
                <a:lnTo>
                  <a:pt x="4234153" y="5033962"/>
                </a:lnTo>
                <a:lnTo>
                  <a:pt x="4217357" y="5075237"/>
                </a:lnTo>
                <a:lnTo>
                  <a:pt x="4197202" y="5114925"/>
                </a:lnTo>
                <a:lnTo>
                  <a:pt x="4177047" y="5149850"/>
                </a:lnTo>
                <a:lnTo>
                  <a:pt x="4156892" y="5186362"/>
                </a:lnTo>
                <a:lnTo>
                  <a:pt x="4138416" y="5226050"/>
                </a:lnTo>
                <a:lnTo>
                  <a:pt x="4119940" y="5268912"/>
                </a:lnTo>
                <a:lnTo>
                  <a:pt x="4104825" y="5313362"/>
                </a:lnTo>
                <a:lnTo>
                  <a:pt x="4094747" y="5365750"/>
                </a:lnTo>
                <a:lnTo>
                  <a:pt x="4084669" y="5426075"/>
                </a:lnTo>
                <a:lnTo>
                  <a:pt x="4082989" y="5494337"/>
                </a:lnTo>
                <a:lnTo>
                  <a:pt x="4084669" y="5562600"/>
                </a:lnTo>
                <a:lnTo>
                  <a:pt x="4094747" y="5622925"/>
                </a:lnTo>
                <a:lnTo>
                  <a:pt x="4104825" y="5675312"/>
                </a:lnTo>
                <a:lnTo>
                  <a:pt x="4119940" y="5721350"/>
                </a:lnTo>
                <a:lnTo>
                  <a:pt x="4138416" y="5762625"/>
                </a:lnTo>
                <a:lnTo>
                  <a:pt x="4156892" y="5802312"/>
                </a:lnTo>
                <a:lnTo>
                  <a:pt x="4177047" y="5840412"/>
                </a:lnTo>
                <a:lnTo>
                  <a:pt x="4197202" y="5876925"/>
                </a:lnTo>
                <a:lnTo>
                  <a:pt x="4217357" y="5915025"/>
                </a:lnTo>
                <a:lnTo>
                  <a:pt x="4234153" y="5956300"/>
                </a:lnTo>
                <a:lnTo>
                  <a:pt x="4249270" y="6003925"/>
                </a:lnTo>
                <a:lnTo>
                  <a:pt x="4261027" y="6056312"/>
                </a:lnTo>
                <a:lnTo>
                  <a:pt x="4269425" y="6113462"/>
                </a:lnTo>
                <a:lnTo>
                  <a:pt x="4272784" y="6183312"/>
                </a:lnTo>
                <a:lnTo>
                  <a:pt x="4269425" y="6251575"/>
                </a:lnTo>
                <a:lnTo>
                  <a:pt x="4261027" y="6311900"/>
                </a:lnTo>
                <a:lnTo>
                  <a:pt x="4249270" y="6361112"/>
                </a:lnTo>
                <a:lnTo>
                  <a:pt x="4234153" y="6407150"/>
                </a:lnTo>
                <a:lnTo>
                  <a:pt x="4217357" y="6448425"/>
                </a:lnTo>
                <a:lnTo>
                  <a:pt x="4198882" y="6488112"/>
                </a:lnTo>
                <a:lnTo>
                  <a:pt x="4180406" y="6523037"/>
                </a:lnTo>
                <a:lnTo>
                  <a:pt x="4160251" y="6561137"/>
                </a:lnTo>
                <a:lnTo>
                  <a:pt x="4140096" y="6597650"/>
                </a:lnTo>
                <a:lnTo>
                  <a:pt x="4123300" y="6640512"/>
                </a:lnTo>
                <a:lnTo>
                  <a:pt x="4106504" y="6683375"/>
                </a:lnTo>
                <a:lnTo>
                  <a:pt x="4096426" y="6735762"/>
                </a:lnTo>
                <a:lnTo>
                  <a:pt x="4088029" y="6791325"/>
                </a:lnTo>
                <a:lnTo>
                  <a:pt x="4082989" y="6858000"/>
                </a:lnTo>
                <a:lnTo>
                  <a:pt x="0" y="6858000"/>
                </a:lnTo>
                <a:close/>
              </a:path>
            </a:pathLst>
          </a:custGeom>
          <a:ln w="0">
            <a:noFill/>
            <a:prstDash val="solid"/>
            <a:round/>
            <a:headEnd/>
            <a:tailEnd/>
          </a:ln>
        </p:spPr>
        <p:txBody>
          <a:bodyPr/>
          <a:lstStyle/>
          <a:p>
            <a:pPr marL="0" marR="0" lvl="0" indent="0" algn="l" defTabSz="342946"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p:txBody>
      </p:sp>
      <p:sp>
        <p:nvSpPr>
          <p:cNvPr id="15" name="Freeform: Shape 14">
            <a:extLst>
              <a:ext uri="{FF2B5EF4-FFF2-40B4-BE49-F238E27FC236}">
                <a16:creationId xmlns:a16="http://schemas.microsoft.com/office/drawing/2014/main" id="{909E572F-9CDC-4214-9D42-FF00176495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3312871" cy="5143500"/>
          </a:xfrm>
          <a:custGeom>
            <a:avLst/>
            <a:gdLst>
              <a:gd name="connsiteX0" fmla="*/ 4417162 w 4417162"/>
              <a:gd name="connsiteY0" fmla="*/ 0 h 6858000"/>
              <a:gd name="connsiteX1" fmla="*/ 334174 w 4417162"/>
              <a:gd name="connsiteY1" fmla="*/ 0 h 6858000"/>
              <a:gd name="connsiteX2" fmla="*/ 334173 w 4417162"/>
              <a:gd name="connsiteY2" fmla="*/ 0 h 6858000"/>
              <a:gd name="connsiteX3" fmla="*/ 189795 w 4417162"/>
              <a:gd name="connsiteY3" fmla="*/ 0 h 6858000"/>
              <a:gd name="connsiteX4" fmla="*/ 184756 w 4417162"/>
              <a:gd name="connsiteY4" fmla="*/ 66675 h 6858000"/>
              <a:gd name="connsiteX5" fmla="*/ 176358 w 4417162"/>
              <a:gd name="connsiteY5" fmla="*/ 122237 h 6858000"/>
              <a:gd name="connsiteX6" fmla="*/ 166281 w 4417162"/>
              <a:gd name="connsiteY6" fmla="*/ 174625 h 6858000"/>
              <a:gd name="connsiteX7" fmla="*/ 149485 w 4417162"/>
              <a:gd name="connsiteY7" fmla="*/ 217487 h 6858000"/>
              <a:gd name="connsiteX8" fmla="*/ 132689 w 4417162"/>
              <a:gd name="connsiteY8" fmla="*/ 260350 h 6858000"/>
              <a:gd name="connsiteX9" fmla="*/ 112534 w 4417162"/>
              <a:gd name="connsiteY9" fmla="*/ 296862 h 6858000"/>
              <a:gd name="connsiteX10" fmla="*/ 92379 w 4417162"/>
              <a:gd name="connsiteY10" fmla="*/ 334962 h 6858000"/>
              <a:gd name="connsiteX11" fmla="*/ 73903 w 4417162"/>
              <a:gd name="connsiteY11" fmla="*/ 369887 h 6858000"/>
              <a:gd name="connsiteX12" fmla="*/ 55427 w 4417162"/>
              <a:gd name="connsiteY12" fmla="*/ 409575 h 6858000"/>
              <a:gd name="connsiteX13" fmla="*/ 38632 w 4417162"/>
              <a:gd name="connsiteY13" fmla="*/ 450850 h 6858000"/>
              <a:gd name="connsiteX14" fmla="*/ 23515 w 4417162"/>
              <a:gd name="connsiteY14" fmla="*/ 496887 h 6858000"/>
              <a:gd name="connsiteX15" fmla="*/ 11758 w 4417162"/>
              <a:gd name="connsiteY15" fmla="*/ 546100 h 6858000"/>
              <a:gd name="connsiteX16" fmla="*/ 3359 w 4417162"/>
              <a:gd name="connsiteY16" fmla="*/ 606425 h 6858000"/>
              <a:gd name="connsiteX17" fmla="*/ 0 w 4417162"/>
              <a:gd name="connsiteY17" fmla="*/ 673100 h 6858000"/>
              <a:gd name="connsiteX18" fmla="*/ 3359 w 4417162"/>
              <a:gd name="connsiteY18" fmla="*/ 744537 h 6858000"/>
              <a:gd name="connsiteX19" fmla="*/ 11758 w 4417162"/>
              <a:gd name="connsiteY19" fmla="*/ 801687 h 6858000"/>
              <a:gd name="connsiteX20" fmla="*/ 23515 w 4417162"/>
              <a:gd name="connsiteY20" fmla="*/ 854075 h 6858000"/>
              <a:gd name="connsiteX21" fmla="*/ 38632 w 4417162"/>
              <a:gd name="connsiteY21" fmla="*/ 901700 h 6858000"/>
              <a:gd name="connsiteX22" fmla="*/ 55427 w 4417162"/>
              <a:gd name="connsiteY22" fmla="*/ 942975 h 6858000"/>
              <a:gd name="connsiteX23" fmla="*/ 75583 w 4417162"/>
              <a:gd name="connsiteY23" fmla="*/ 981075 h 6858000"/>
              <a:gd name="connsiteX24" fmla="*/ 95738 w 4417162"/>
              <a:gd name="connsiteY24" fmla="*/ 1017587 h 6858000"/>
              <a:gd name="connsiteX25" fmla="*/ 115893 w 4417162"/>
              <a:gd name="connsiteY25" fmla="*/ 1055687 h 6858000"/>
              <a:gd name="connsiteX26" fmla="*/ 134368 w 4417162"/>
              <a:gd name="connsiteY26" fmla="*/ 1095375 h 6858000"/>
              <a:gd name="connsiteX27" fmla="*/ 152844 w 4417162"/>
              <a:gd name="connsiteY27" fmla="*/ 1136650 h 6858000"/>
              <a:gd name="connsiteX28" fmla="*/ 167960 w 4417162"/>
              <a:gd name="connsiteY28" fmla="*/ 1182687 h 6858000"/>
              <a:gd name="connsiteX29" fmla="*/ 178038 w 4417162"/>
              <a:gd name="connsiteY29" fmla="*/ 1235075 h 6858000"/>
              <a:gd name="connsiteX30" fmla="*/ 188115 w 4417162"/>
              <a:gd name="connsiteY30" fmla="*/ 1295400 h 6858000"/>
              <a:gd name="connsiteX31" fmla="*/ 189795 w 4417162"/>
              <a:gd name="connsiteY31" fmla="*/ 1363662 h 6858000"/>
              <a:gd name="connsiteX32" fmla="*/ 188115 w 4417162"/>
              <a:gd name="connsiteY32" fmla="*/ 1431925 h 6858000"/>
              <a:gd name="connsiteX33" fmla="*/ 178038 w 4417162"/>
              <a:gd name="connsiteY33" fmla="*/ 1492250 h 6858000"/>
              <a:gd name="connsiteX34" fmla="*/ 167960 w 4417162"/>
              <a:gd name="connsiteY34" fmla="*/ 1544637 h 6858000"/>
              <a:gd name="connsiteX35" fmla="*/ 152844 w 4417162"/>
              <a:gd name="connsiteY35" fmla="*/ 1589087 h 6858000"/>
              <a:gd name="connsiteX36" fmla="*/ 134368 w 4417162"/>
              <a:gd name="connsiteY36" fmla="*/ 1631950 h 6858000"/>
              <a:gd name="connsiteX37" fmla="*/ 115893 w 4417162"/>
              <a:gd name="connsiteY37" fmla="*/ 1671637 h 6858000"/>
              <a:gd name="connsiteX38" fmla="*/ 95738 w 4417162"/>
              <a:gd name="connsiteY38" fmla="*/ 1708150 h 6858000"/>
              <a:gd name="connsiteX39" fmla="*/ 75583 w 4417162"/>
              <a:gd name="connsiteY39" fmla="*/ 1743075 h 6858000"/>
              <a:gd name="connsiteX40" fmla="*/ 55427 w 4417162"/>
              <a:gd name="connsiteY40" fmla="*/ 1782762 h 6858000"/>
              <a:gd name="connsiteX41" fmla="*/ 38632 w 4417162"/>
              <a:gd name="connsiteY41" fmla="*/ 1824037 h 6858000"/>
              <a:gd name="connsiteX42" fmla="*/ 23515 w 4417162"/>
              <a:gd name="connsiteY42" fmla="*/ 1870075 h 6858000"/>
              <a:gd name="connsiteX43" fmla="*/ 11758 w 4417162"/>
              <a:gd name="connsiteY43" fmla="*/ 1922462 h 6858000"/>
              <a:gd name="connsiteX44" fmla="*/ 3359 w 4417162"/>
              <a:gd name="connsiteY44" fmla="*/ 1982787 h 6858000"/>
              <a:gd name="connsiteX45" fmla="*/ 0 w 4417162"/>
              <a:gd name="connsiteY45" fmla="*/ 2051050 h 6858000"/>
              <a:gd name="connsiteX46" fmla="*/ 3359 w 4417162"/>
              <a:gd name="connsiteY46" fmla="*/ 2119312 h 6858000"/>
              <a:gd name="connsiteX47" fmla="*/ 11758 w 4417162"/>
              <a:gd name="connsiteY47" fmla="*/ 2179637 h 6858000"/>
              <a:gd name="connsiteX48" fmla="*/ 23515 w 4417162"/>
              <a:gd name="connsiteY48" fmla="*/ 2232025 h 6858000"/>
              <a:gd name="connsiteX49" fmla="*/ 38632 w 4417162"/>
              <a:gd name="connsiteY49" fmla="*/ 2278062 h 6858000"/>
              <a:gd name="connsiteX50" fmla="*/ 55427 w 4417162"/>
              <a:gd name="connsiteY50" fmla="*/ 2319337 h 6858000"/>
              <a:gd name="connsiteX51" fmla="*/ 75583 w 4417162"/>
              <a:gd name="connsiteY51" fmla="*/ 2359025 h 6858000"/>
              <a:gd name="connsiteX52" fmla="*/ 95738 w 4417162"/>
              <a:gd name="connsiteY52" fmla="*/ 2395537 h 6858000"/>
              <a:gd name="connsiteX53" fmla="*/ 115893 w 4417162"/>
              <a:gd name="connsiteY53" fmla="*/ 2433637 h 6858000"/>
              <a:gd name="connsiteX54" fmla="*/ 134368 w 4417162"/>
              <a:gd name="connsiteY54" fmla="*/ 2471737 h 6858000"/>
              <a:gd name="connsiteX55" fmla="*/ 152844 w 4417162"/>
              <a:gd name="connsiteY55" fmla="*/ 2513012 h 6858000"/>
              <a:gd name="connsiteX56" fmla="*/ 167960 w 4417162"/>
              <a:gd name="connsiteY56" fmla="*/ 2560637 h 6858000"/>
              <a:gd name="connsiteX57" fmla="*/ 178038 w 4417162"/>
              <a:gd name="connsiteY57" fmla="*/ 2613025 h 6858000"/>
              <a:gd name="connsiteX58" fmla="*/ 188115 w 4417162"/>
              <a:gd name="connsiteY58" fmla="*/ 2671762 h 6858000"/>
              <a:gd name="connsiteX59" fmla="*/ 189795 w 4417162"/>
              <a:gd name="connsiteY59" fmla="*/ 2741612 h 6858000"/>
              <a:gd name="connsiteX60" fmla="*/ 188115 w 4417162"/>
              <a:gd name="connsiteY60" fmla="*/ 2809875 h 6858000"/>
              <a:gd name="connsiteX61" fmla="*/ 178038 w 4417162"/>
              <a:gd name="connsiteY61" fmla="*/ 2868612 h 6858000"/>
              <a:gd name="connsiteX62" fmla="*/ 167960 w 4417162"/>
              <a:gd name="connsiteY62" fmla="*/ 2922587 h 6858000"/>
              <a:gd name="connsiteX63" fmla="*/ 152844 w 4417162"/>
              <a:gd name="connsiteY63" fmla="*/ 2967037 h 6858000"/>
              <a:gd name="connsiteX64" fmla="*/ 134368 w 4417162"/>
              <a:gd name="connsiteY64" fmla="*/ 3009900 h 6858000"/>
              <a:gd name="connsiteX65" fmla="*/ 115893 w 4417162"/>
              <a:gd name="connsiteY65" fmla="*/ 3046412 h 6858000"/>
              <a:gd name="connsiteX66" fmla="*/ 95738 w 4417162"/>
              <a:gd name="connsiteY66" fmla="*/ 3084512 h 6858000"/>
              <a:gd name="connsiteX67" fmla="*/ 75583 w 4417162"/>
              <a:gd name="connsiteY67" fmla="*/ 3121025 h 6858000"/>
              <a:gd name="connsiteX68" fmla="*/ 55427 w 4417162"/>
              <a:gd name="connsiteY68" fmla="*/ 3160712 h 6858000"/>
              <a:gd name="connsiteX69" fmla="*/ 38632 w 4417162"/>
              <a:gd name="connsiteY69" fmla="*/ 3201987 h 6858000"/>
              <a:gd name="connsiteX70" fmla="*/ 23515 w 4417162"/>
              <a:gd name="connsiteY70" fmla="*/ 3248025 h 6858000"/>
              <a:gd name="connsiteX71" fmla="*/ 11758 w 4417162"/>
              <a:gd name="connsiteY71" fmla="*/ 3300412 h 6858000"/>
              <a:gd name="connsiteX72" fmla="*/ 3359 w 4417162"/>
              <a:gd name="connsiteY72" fmla="*/ 3360737 h 6858000"/>
              <a:gd name="connsiteX73" fmla="*/ 0 w 4417162"/>
              <a:gd name="connsiteY73" fmla="*/ 3427412 h 6858000"/>
              <a:gd name="connsiteX74" fmla="*/ 3359 w 4417162"/>
              <a:gd name="connsiteY74" fmla="*/ 3497262 h 6858000"/>
              <a:gd name="connsiteX75" fmla="*/ 11758 w 4417162"/>
              <a:gd name="connsiteY75" fmla="*/ 3557587 h 6858000"/>
              <a:gd name="connsiteX76" fmla="*/ 23515 w 4417162"/>
              <a:gd name="connsiteY76" fmla="*/ 3609975 h 6858000"/>
              <a:gd name="connsiteX77" fmla="*/ 38632 w 4417162"/>
              <a:gd name="connsiteY77" fmla="*/ 3656012 h 6858000"/>
              <a:gd name="connsiteX78" fmla="*/ 55427 w 4417162"/>
              <a:gd name="connsiteY78" fmla="*/ 3697287 h 6858000"/>
              <a:gd name="connsiteX79" fmla="*/ 75583 w 4417162"/>
              <a:gd name="connsiteY79" fmla="*/ 3736975 h 6858000"/>
              <a:gd name="connsiteX80" fmla="*/ 115893 w 4417162"/>
              <a:gd name="connsiteY80" fmla="*/ 3811587 h 6858000"/>
              <a:gd name="connsiteX81" fmla="*/ 134368 w 4417162"/>
              <a:gd name="connsiteY81" fmla="*/ 3848100 h 6858000"/>
              <a:gd name="connsiteX82" fmla="*/ 152844 w 4417162"/>
              <a:gd name="connsiteY82" fmla="*/ 3890962 h 6858000"/>
              <a:gd name="connsiteX83" fmla="*/ 167960 w 4417162"/>
              <a:gd name="connsiteY83" fmla="*/ 3935412 h 6858000"/>
              <a:gd name="connsiteX84" fmla="*/ 178038 w 4417162"/>
              <a:gd name="connsiteY84" fmla="*/ 3987800 h 6858000"/>
              <a:gd name="connsiteX85" fmla="*/ 188115 w 4417162"/>
              <a:gd name="connsiteY85" fmla="*/ 4048125 h 6858000"/>
              <a:gd name="connsiteX86" fmla="*/ 189795 w 4417162"/>
              <a:gd name="connsiteY86" fmla="*/ 4116387 h 6858000"/>
              <a:gd name="connsiteX87" fmla="*/ 188115 w 4417162"/>
              <a:gd name="connsiteY87" fmla="*/ 4186237 h 6858000"/>
              <a:gd name="connsiteX88" fmla="*/ 178038 w 4417162"/>
              <a:gd name="connsiteY88" fmla="*/ 4244975 h 6858000"/>
              <a:gd name="connsiteX89" fmla="*/ 167960 w 4417162"/>
              <a:gd name="connsiteY89" fmla="*/ 4297362 h 6858000"/>
              <a:gd name="connsiteX90" fmla="*/ 152844 w 4417162"/>
              <a:gd name="connsiteY90" fmla="*/ 4343400 h 6858000"/>
              <a:gd name="connsiteX91" fmla="*/ 134368 w 4417162"/>
              <a:gd name="connsiteY91" fmla="*/ 4386262 h 6858000"/>
              <a:gd name="connsiteX92" fmla="*/ 115893 w 4417162"/>
              <a:gd name="connsiteY92" fmla="*/ 4424362 h 6858000"/>
              <a:gd name="connsiteX93" fmla="*/ 75583 w 4417162"/>
              <a:gd name="connsiteY93" fmla="*/ 4498975 h 6858000"/>
              <a:gd name="connsiteX94" fmla="*/ 55427 w 4417162"/>
              <a:gd name="connsiteY94" fmla="*/ 4537075 h 6858000"/>
              <a:gd name="connsiteX95" fmla="*/ 38632 w 4417162"/>
              <a:gd name="connsiteY95" fmla="*/ 4579937 h 6858000"/>
              <a:gd name="connsiteX96" fmla="*/ 23515 w 4417162"/>
              <a:gd name="connsiteY96" fmla="*/ 4625975 h 6858000"/>
              <a:gd name="connsiteX97" fmla="*/ 11758 w 4417162"/>
              <a:gd name="connsiteY97" fmla="*/ 4678362 h 6858000"/>
              <a:gd name="connsiteX98" fmla="*/ 3359 w 4417162"/>
              <a:gd name="connsiteY98" fmla="*/ 4738687 h 6858000"/>
              <a:gd name="connsiteX99" fmla="*/ 0 w 4417162"/>
              <a:gd name="connsiteY99" fmla="*/ 4806950 h 6858000"/>
              <a:gd name="connsiteX100" fmla="*/ 3359 w 4417162"/>
              <a:gd name="connsiteY100" fmla="*/ 4875212 h 6858000"/>
              <a:gd name="connsiteX101" fmla="*/ 11758 w 4417162"/>
              <a:gd name="connsiteY101" fmla="*/ 4935537 h 6858000"/>
              <a:gd name="connsiteX102" fmla="*/ 23515 w 4417162"/>
              <a:gd name="connsiteY102" fmla="*/ 4987925 h 6858000"/>
              <a:gd name="connsiteX103" fmla="*/ 38632 w 4417162"/>
              <a:gd name="connsiteY103" fmla="*/ 5033962 h 6858000"/>
              <a:gd name="connsiteX104" fmla="*/ 55427 w 4417162"/>
              <a:gd name="connsiteY104" fmla="*/ 5075237 h 6858000"/>
              <a:gd name="connsiteX105" fmla="*/ 75583 w 4417162"/>
              <a:gd name="connsiteY105" fmla="*/ 5114925 h 6858000"/>
              <a:gd name="connsiteX106" fmla="*/ 95738 w 4417162"/>
              <a:gd name="connsiteY106" fmla="*/ 5149850 h 6858000"/>
              <a:gd name="connsiteX107" fmla="*/ 115893 w 4417162"/>
              <a:gd name="connsiteY107" fmla="*/ 5186362 h 6858000"/>
              <a:gd name="connsiteX108" fmla="*/ 134368 w 4417162"/>
              <a:gd name="connsiteY108" fmla="*/ 5226050 h 6858000"/>
              <a:gd name="connsiteX109" fmla="*/ 152844 w 4417162"/>
              <a:gd name="connsiteY109" fmla="*/ 5268912 h 6858000"/>
              <a:gd name="connsiteX110" fmla="*/ 167960 w 4417162"/>
              <a:gd name="connsiteY110" fmla="*/ 5313362 h 6858000"/>
              <a:gd name="connsiteX111" fmla="*/ 178038 w 4417162"/>
              <a:gd name="connsiteY111" fmla="*/ 5365750 h 6858000"/>
              <a:gd name="connsiteX112" fmla="*/ 188115 w 4417162"/>
              <a:gd name="connsiteY112" fmla="*/ 5426075 h 6858000"/>
              <a:gd name="connsiteX113" fmla="*/ 189795 w 4417162"/>
              <a:gd name="connsiteY113" fmla="*/ 5494337 h 6858000"/>
              <a:gd name="connsiteX114" fmla="*/ 188115 w 4417162"/>
              <a:gd name="connsiteY114" fmla="*/ 5562600 h 6858000"/>
              <a:gd name="connsiteX115" fmla="*/ 178038 w 4417162"/>
              <a:gd name="connsiteY115" fmla="*/ 5622925 h 6858000"/>
              <a:gd name="connsiteX116" fmla="*/ 167960 w 4417162"/>
              <a:gd name="connsiteY116" fmla="*/ 5675312 h 6858000"/>
              <a:gd name="connsiteX117" fmla="*/ 152844 w 4417162"/>
              <a:gd name="connsiteY117" fmla="*/ 5721350 h 6858000"/>
              <a:gd name="connsiteX118" fmla="*/ 134368 w 4417162"/>
              <a:gd name="connsiteY118" fmla="*/ 5762625 h 6858000"/>
              <a:gd name="connsiteX119" fmla="*/ 115893 w 4417162"/>
              <a:gd name="connsiteY119" fmla="*/ 5802312 h 6858000"/>
              <a:gd name="connsiteX120" fmla="*/ 95738 w 4417162"/>
              <a:gd name="connsiteY120" fmla="*/ 5840412 h 6858000"/>
              <a:gd name="connsiteX121" fmla="*/ 75583 w 4417162"/>
              <a:gd name="connsiteY121" fmla="*/ 5876925 h 6858000"/>
              <a:gd name="connsiteX122" fmla="*/ 55427 w 4417162"/>
              <a:gd name="connsiteY122" fmla="*/ 5915025 h 6858000"/>
              <a:gd name="connsiteX123" fmla="*/ 38632 w 4417162"/>
              <a:gd name="connsiteY123" fmla="*/ 5956300 h 6858000"/>
              <a:gd name="connsiteX124" fmla="*/ 23515 w 4417162"/>
              <a:gd name="connsiteY124" fmla="*/ 6003925 h 6858000"/>
              <a:gd name="connsiteX125" fmla="*/ 11758 w 4417162"/>
              <a:gd name="connsiteY125" fmla="*/ 6056312 h 6858000"/>
              <a:gd name="connsiteX126" fmla="*/ 3359 w 4417162"/>
              <a:gd name="connsiteY126" fmla="*/ 6113462 h 6858000"/>
              <a:gd name="connsiteX127" fmla="*/ 0 w 4417162"/>
              <a:gd name="connsiteY127" fmla="*/ 6183312 h 6858000"/>
              <a:gd name="connsiteX128" fmla="*/ 3359 w 4417162"/>
              <a:gd name="connsiteY128" fmla="*/ 6251575 h 6858000"/>
              <a:gd name="connsiteX129" fmla="*/ 11758 w 4417162"/>
              <a:gd name="connsiteY129" fmla="*/ 6311900 h 6858000"/>
              <a:gd name="connsiteX130" fmla="*/ 23515 w 4417162"/>
              <a:gd name="connsiteY130" fmla="*/ 6361112 h 6858000"/>
              <a:gd name="connsiteX131" fmla="*/ 38632 w 4417162"/>
              <a:gd name="connsiteY131" fmla="*/ 6407150 h 6858000"/>
              <a:gd name="connsiteX132" fmla="*/ 55427 w 4417162"/>
              <a:gd name="connsiteY132" fmla="*/ 6448425 h 6858000"/>
              <a:gd name="connsiteX133" fmla="*/ 73903 w 4417162"/>
              <a:gd name="connsiteY133" fmla="*/ 6488112 h 6858000"/>
              <a:gd name="connsiteX134" fmla="*/ 92379 w 4417162"/>
              <a:gd name="connsiteY134" fmla="*/ 6523037 h 6858000"/>
              <a:gd name="connsiteX135" fmla="*/ 112534 w 4417162"/>
              <a:gd name="connsiteY135" fmla="*/ 6561137 h 6858000"/>
              <a:gd name="connsiteX136" fmla="*/ 132689 w 4417162"/>
              <a:gd name="connsiteY136" fmla="*/ 6597650 h 6858000"/>
              <a:gd name="connsiteX137" fmla="*/ 149485 w 4417162"/>
              <a:gd name="connsiteY137" fmla="*/ 6640512 h 6858000"/>
              <a:gd name="connsiteX138" fmla="*/ 166281 w 4417162"/>
              <a:gd name="connsiteY138" fmla="*/ 6683375 h 6858000"/>
              <a:gd name="connsiteX139" fmla="*/ 176358 w 4417162"/>
              <a:gd name="connsiteY139" fmla="*/ 6735762 h 6858000"/>
              <a:gd name="connsiteX140" fmla="*/ 184756 w 4417162"/>
              <a:gd name="connsiteY140" fmla="*/ 6791325 h 6858000"/>
              <a:gd name="connsiteX141" fmla="*/ 189795 w 4417162"/>
              <a:gd name="connsiteY141" fmla="*/ 6858000 h 6858000"/>
              <a:gd name="connsiteX142" fmla="*/ 334173 w 4417162"/>
              <a:gd name="connsiteY142" fmla="*/ 6858000 h 6858000"/>
              <a:gd name="connsiteX143" fmla="*/ 334174 w 4417162"/>
              <a:gd name="connsiteY143" fmla="*/ 6858000 h 6858000"/>
              <a:gd name="connsiteX144" fmla="*/ 4417162 w 4417162"/>
              <a:gd name="connsiteY14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4417162" h="6858000">
                <a:moveTo>
                  <a:pt x="4417162" y="0"/>
                </a:moveTo>
                <a:lnTo>
                  <a:pt x="334174" y="0"/>
                </a:lnTo>
                <a:lnTo>
                  <a:pt x="334173" y="0"/>
                </a:lnTo>
                <a:lnTo>
                  <a:pt x="189795" y="0"/>
                </a:lnTo>
                <a:lnTo>
                  <a:pt x="184756" y="66675"/>
                </a:lnTo>
                <a:lnTo>
                  <a:pt x="176358" y="122237"/>
                </a:lnTo>
                <a:lnTo>
                  <a:pt x="166281" y="174625"/>
                </a:lnTo>
                <a:lnTo>
                  <a:pt x="149485" y="217487"/>
                </a:lnTo>
                <a:lnTo>
                  <a:pt x="132689" y="260350"/>
                </a:lnTo>
                <a:lnTo>
                  <a:pt x="112534" y="296862"/>
                </a:lnTo>
                <a:lnTo>
                  <a:pt x="92379" y="334962"/>
                </a:lnTo>
                <a:lnTo>
                  <a:pt x="73903" y="369887"/>
                </a:lnTo>
                <a:lnTo>
                  <a:pt x="55427" y="409575"/>
                </a:lnTo>
                <a:lnTo>
                  <a:pt x="38632" y="450850"/>
                </a:lnTo>
                <a:lnTo>
                  <a:pt x="23515" y="496887"/>
                </a:lnTo>
                <a:lnTo>
                  <a:pt x="11758" y="546100"/>
                </a:lnTo>
                <a:lnTo>
                  <a:pt x="3359" y="606425"/>
                </a:lnTo>
                <a:lnTo>
                  <a:pt x="0" y="673100"/>
                </a:lnTo>
                <a:lnTo>
                  <a:pt x="3359" y="744537"/>
                </a:lnTo>
                <a:lnTo>
                  <a:pt x="11758" y="801687"/>
                </a:lnTo>
                <a:lnTo>
                  <a:pt x="23515" y="854075"/>
                </a:lnTo>
                <a:lnTo>
                  <a:pt x="38632" y="901700"/>
                </a:lnTo>
                <a:lnTo>
                  <a:pt x="55427" y="942975"/>
                </a:lnTo>
                <a:lnTo>
                  <a:pt x="75583" y="981075"/>
                </a:lnTo>
                <a:lnTo>
                  <a:pt x="95738" y="1017587"/>
                </a:lnTo>
                <a:lnTo>
                  <a:pt x="115893" y="1055687"/>
                </a:lnTo>
                <a:lnTo>
                  <a:pt x="134368" y="1095375"/>
                </a:lnTo>
                <a:lnTo>
                  <a:pt x="152844" y="1136650"/>
                </a:lnTo>
                <a:lnTo>
                  <a:pt x="167960" y="1182687"/>
                </a:lnTo>
                <a:lnTo>
                  <a:pt x="178038" y="1235075"/>
                </a:lnTo>
                <a:lnTo>
                  <a:pt x="188115" y="1295400"/>
                </a:lnTo>
                <a:lnTo>
                  <a:pt x="189795" y="1363662"/>
                </a:lnTo>
                <a:lnTo>
                  <a:pt x="188115" y="1431925"/>
                </a:lnTo>
                <a:lnTo>
                  <a:pt x="178038" y="1492250"/>
                </a:lnTo>
                <a:lnTo>
                  <a:pt x="167960" y="1544637"/>
                </a:lnTo>
                <a:lnTo>
                  <a:pt x="152844" y="1589087"/>
                </a:lnTo>
                <a:lnTo>
                  <a:pt x="134368" y="1631950"/>
                </a:lnTo>
                <a:lnTo>
                  <a:pt x="115893" y="1671637"/>
                </a:lnTo>
                <a:lnTo>
                  <a:pt x="95738" y="1708150"/>
                </a:lnTo>
                <a:lnTo>
                  <a:pt x="75583" y="1743075"/>
                </a:lnTo>
                <a:lnTo>
                  <a:pt x="55427" y="1782762"/>
                </a:lnTo>
                <a:lnTo>
                  <a:pt x="38632" y="1824037"/>
                </a:lnTo>
                <a:lnTo>
                  <a:pt x="23515" y="1870075"/>
                </a:lnTo>
                <a:lnTo>
                  <a:pt x="11758" y="1922462"/>
                </a:lnTo>
                <a:lnTo>
                  <a:pt x="3359" y="1982787"/>
                </a:lnTo>
                <a:lnTo>
                  <a:pt x="0" y="2051050"/>
                </a:lnTo>
                <a:lnTo>
                  <a:pt x="3359" y="2119312"/>
                </a:lnTo>
                <a:lnTo>
                  <a:pt x="11758" y="2179637"/>
                </a:lnTo>
                <a:lnTo>
                  <a:pt x="23515" y="2232025"/>
                </a:lnTo>
                <a:lnTo>
                  <a:pt x="38632" y="2278062"/>
                </a:lnTo>
                <a:lnTo>
                  <a:pt x="55427" y="2319337"/>
                </a:lnTo>
                <a:lnTo>
                  <a:pt x="75583" y="2359025"/>
                </a:lnTo>
                <a:lnTo>
                  <a:pt x="95738" y="2395537"/>
                </a:lnTo>
                <a:lnTo>
                  <a:pt x="115893" y="2433637"/>
                </a:lnTo>
                <a:lnTo>
                  <a:pt x="134368" y="2471737"/>
                </a:lnTo>
                <a:lnTo>
                  <a:pt x="152844" y="2513012"/>
                </a:lnTo>
                <a:lnTo>
                  <a:pt x="167960" y="2560637"/>
                </a:lnTo>
                <a:lnTo>
                  <a:pt x="178038" y="2613025"/>
                </a:lnTo>
                <a:lnTo>
                  <a:pt x="188115" y="2671762"/>
                </a:lnTo>
                <a:lnTo>
                  <a:pt x="189795" y="2741612"/>
                </a:lnTo>
                <a:lnTo>
                  <a:pt x="188115" y="2809875"/>
                </a:lnTo>
                <a:lnTo>
                  <a:pt x="178038" y="2868612"/>
                </a:lnTo>
                <a:lnTo>
                  <a:pt x="167960" y="2922587"/>
                </a:lnTo>
                <a:lnTo>
                  <a:pt x="152844" y="2967037"/>
                </a:lnTo>
                <a:lnTo>
                  <a:pt x="134368" y="3009900"/>
                </a:lnTo>
                <a:lnTo>
                  <a:pt x="115893" y="3046412"/>
                </a:lnTo>
                <a:lnTo>
                  <a:pt x="95738" y="3084512"/>
                </a:lnTo>
                <a:lnTo>
                  <a:pt x="75583" y="3121025"/>
                </a:lnTo>
                <a:lnTo>
                  <a:pt x="55427" y="3160712"/>
                </a:lnTo>
                <a:lnTo>
                  <a:pt x="38632" y="3201987"/>
                </a:lnTo>
                <a:lnTo>
                  <a:pt x="23515" y="3248025"/>
                </a:lnTo>
                <a:lnTo>
                  <a:pt x="11758" y="3300412"/>
                </a:lnTo>
                <a:lnTo>
                  <a:pt x="3359" y="3360737"/>
                </a:lnTo>
                <a:lnTo>
                  <a:pt x="0" y="3427412"/>
                </a:lnTo>
                <a:lnTo>
                  <a:pt x="3359" y="3497262"/>
                </a:lnTo>
                <a:lnTo>
                  <a:pt x="11758" y="3557587"/>
                </a:lnTo>
                <a:lnTo>
                  <a:pt x="23515" y="3609975"/>
                </a:lnTo>
                <a:lnTo>
                  <a:pt x="38632" y="3656012"/>
                </a:lnTo>
                <a:lnTo>
                  <a:pt x="55427" y="3697287"/>
                </a:lnTo>
                <a:lnTo>
                  <a:pt x="75583" y="3736975"/>
                </a:lnTo>
                <a:lnTo>
                  <a:pt x="115893" y="3811587"/>
                </a:lnTo>
                <a:lnTo>
                  <a:pt x="134368" y="3848100"/>
                </a:lnTo>
                <a:lnTo>
                  <a:pt x="152844" y="3890962"/>
                </a:lnTo>
                <a:lnTo>
                  <a:pt x="167960" y="3935412"/>
                </a:lnTo>
                <a:lnTo>
                  <a:pt x="178038" y="3987800"/>
                </a:lnTo>
                <a:lnTo>
                  <a:pt x="188115" y="4048125"/>
                </a:lnTo>
                <a:lnTo>
                  <a:pt x="189795" y="4116387"/>
                </a:lnTo>
                <a:lnTo>
                  <a:pt x="188115" y="4186237"/>
                </a:lnTo>
                <a:lnTo>
                  <a:pt x="178038" y="4244975"/>
                </a:lnTo>
                <a:lnTo>
                  <a:pt x="167960" y="4297362"/>
                </a:lnTo>
                <a:lnTo>
                  <a:pt x="152844" y="4343400"/>
                </a:lnTo>
                <a:lnTo>
                  <a:pt x="134368" y="4386262"/>
                </a:lnTo>
                <a:lnTo>
                  <a:pt x="115893" y="4424362"/>
                </a:lnTo>
                <a:lnTo>
                  <a:pt x="75583" y="4498975"/>
                </a:lnTo>
                <a:lnTo>
                  <a:pt x="55427" y="4537075"/>
                </a:lnTo>
                <a:lnTo>
                  <a:pt x="38632" y="4579937"/>
                </a:lnTo>
                <a:lnTo>
                  <a:pt x="23515" y="4625975"/>
                </a:lnTo>
                <a:lnTo>
                  <a:pt x="11758" y="4678362"/>
                </a:lnTo>
                <a:lnTo>
                  <a:pt x="3359" y="4738687"/>
                </a:lnTo>
                <a:lnTo>
                  <a:pt x="0" y="4806950"/>
                </a:lnTo>
                <a:lnTo>
                  <a:pt x="3359" y="4875212"/>
                </a:lnTo>
                <a:lnTo>
                  <a:pt x="11758" y="4935537"/>
                </a:lnTo>
                <a:lnTo>
                  <a:pt x="23515" y="4987925"/>
                </a:lnTo>
                <a:lnTo>
                  <a:pt x="38632" y="5033962"/>
                </a:lnTo>
                <a:lnTo>
                  <a:pt x="55427" y="5075237"/>
                </a:lnTo>
                <a:lnTo>
                  <a:pt x="75583" y="5114925"/>
                </a:lnTo>
                <a:lnTo>
                  <a:pt x="95738" y="5149850"/>
                </a:lnTo>
                <a:lnTo>
                  <a:pt x="115893" y="5186362"/>
                </a:lnTo>
                <a:lnTo>
                  <a:pt x="134368" y="5226050"/>
                </a:lnTo>
                <a:lnTo>
                  <a:pt x="152844" y="5268912"/>
                </a:lnTo>
                <a:lnTo>
                  <a:pt x="167960" y="5313362"/>
                </a:lnTo>
                <a:lnTo>
                  <a:pt x="178038" y="5365750"/>
                </a:lnTo>
                <a:lnTo>
                  <a:pt x="188115" y="5426075"/>
                </a:lnTo>
                <a:lnTo>
                  <a:pt x="189795" y="5494337"/>
                </a:lnTo>
                <a:lnTo>
                  <a:pt x="188115" y="5562600"/>
                </a:lnTo>
                <a:lnTo>
                  <a:pt x="178038" y="5622925"/>
                </a:lnTo>
                <a:lnTo>
                  <a:pt x="167960" y="5675312"/>
                </a:lnTo>
                <a:lnTo>
                  <a:pt x="152844" y="5721350"/>
                </a:lnTo>
                <a:lnTo>
                  <a:pt x="134368" y="5762625"/>
                </a:lnTo>
                <a:lnTo>
                  <a:pt x="115893" y="5802312"/>
                </a:lnTo>
                <a:lnTo>
                  <a:pt x="95738" y="5840412"/>
                </a:lnTo>
                <a:lnTo>
                  <a:pt x="75583" y="5876925"/>
                </a:lnTo>
                <a:lnTo>
                  <a:pt x="55427" y="5915025"/>
                </a:lnTo>
                <a:lnTo>
                  <a:pt x="38632" y="5956300"/>
                </a:lnTo>
                <a:lnTo>
                  <a:pt x="23515" y="6003925"/>
                </a:lnTo>
                <a:lnTo>
                  <a:pt x="11758" y="6056312"/>
                </a:lnTo>
                <a:lnTo>
                  <a:pt x="3359" y="6113462"/>
                </a:lnTo>
                <a:lnTo>
                  <a:pt x="0" y="6183312"/>
                </a:lnTo>
                <a:lnTo>
                  <a:pt x="3359" y="6251575"/>
                </a:lnTo>
                <a:lnTo>
                  <a:pt x="11758" y="6311900"/>
                </a:lnTo>
                <a:lnTo>
                  <a:pt x="23515" y="6361112"/>
                </a:lnTo>
                <a:lnTo>
                  <a:pt x="38632" y="6407150"/>
                </a:lnTo>
                <a:lnTo>
                  <a:pt x="55427" y="6448425"/>
                </a:lnTo>
                <a:lnTo>
                  <a:pt x="73903" y="6488112"/>
                </a:lnTo>
                <a:lnTo>
                  <a:pt x="92379" y="6523037"/>
                </a:lnTo>
                <a:lnTo>
                  <a:pt x="112534" y="6561137"/>
                </a:lnTo>
                <a:lnTo>
                  <a:pt x="132689" y="6597650"/>
                </a:lnTo>
                <a:lnTo>
                  <a:pt x="149485" y="6640512"/>
                </a:lnTo>
                <a:lnTo>
                  <a:pt x="166281" y="6683375"/>
                </a:lnTo>
                <a:lnTo>
                  <a:pt x="176358" y="6735762"/>
                </a:lnTo>
                <a:lnTo>
                  <a:pt x="184756" y="6791325"/>
                </a:lnTo>
                <a:lnTo>
                  <a:pt x="189795" y="6858000"/>
                </a:lnTo>
                <a:lnTo>
                  <a:pt x="334173" y="6858000"/>
                </a:lnTo>
                <a:lnTo>
                  <a:pt x="334174" y="6858000"/>
                </a:lnTo>
                <a:lnTo>
                  <a:pt x="4417162" y="6858000"/>
                </a:lnTo>
                <a:close/>
              </a:path>
            </a:pathLst>
          </a:custGeom>
          <a:solidFill>
            <a:schemeClr val="accent1">
              <a:lumMod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342946"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Title 1"/>
          <p:cNvSpPr>
            <a:spLocks noGrp="1"/>
          </p:cNvSpPr>
          <p:nvPr>
            <p:ph type="ctrTitle"/>
          </p:nvPr>
        </p:nvSpPr>
        <p:spPr>
          <a:xfrm>
            <a:off x="264331" y="1919543"/>
            <a:ext cx="2784208" cy="1953748"/>
          </a:xfrm>
        </p:spPr>
        <p:txBody>
          <a:bodyPr anchor="b">
            <a:normAutofit fontScale="90000"/>
          </a:bodyPr>
          <a:lstStyle/>
          <a:p>
            <a:pPr>
              <a:lnSpc>
                <a:spcPct val="90000"/>
              </a:lnSpc>
            </a:pPr>
            <a:r>
              <a:rPr lang="en-US" sz="3400" b="1" dirty="0">
                <a:latin typeface="Calibri"/>
                <a:cs typeface="Calibri"/>
              </a:rPr>
              <a:t>Sex Addiction: Is Recovery Necessary or Possible?</a:t>
            </a:r>
            <a:br>
              <a:rPr lang="en-US" sz="3400" b="1" dirty="0">
                <a:latin typeface="Calibri"/>
                <a:cs typeface="Calibri"/>
              </a:rPr>
            </a:br>
            <a:r>
              <a:rPr lang="en-US" sz="3400" b="1" dirty="0">
                <a:latin typeface="Calibri"/>
                <a:cs typeface="Calibri"/>
              </a:rPr>
              <a:t>MSCAP 2022</a:t>
            </a:r>
            <a:br>
              <a:rPr lang="en-US" sz="3400" b="1" dirty="0">
                <a:latin typeface="Calibri"/>
                <a:cs typeface="Calibri"/>
              </a:rPr>
            </a:br>
            <a:br>
              <a:rPr lang="en-US" sz="3400" b="1" dirty="0">
                <a:latin typeface="Calibri"/>
                <a:cs typeface="Calibri"/>
              </a:rPr>
            </a:br>
            <a:r>
              <a:rPr lang="en-US" sz="3400" b="1" dirty="0">
                <a:latin typeface="Calibri"/>
                <a:cs typeface="Calibri"/>
              </a:rPr>
              <a:t>Eva &amp; Roane Hunter</a:t>
            </a:r>
          </a:p>
        </p:txBody>
      </p:sp>
      <p:sp>
        <p:nvSpPr>
          <p:cNvPr id="3" name="Subtitle 2"/>
          <p:cNvSpPr>
            <a:spLocks noGrp="1"/>
          </p:cNvSpPr>
          <p:nvPr>
            <p:ph type="subTitle" idx="1"/>
          </p:nvPr>
        </p:nvSpPr>
        <p:spPr>
          <a:xfrm>
            <a:off x="264331" y="3873291"/>
            <a:ext cx="2654089" cy="1089120"/>
          </a:xfrm>
        </p:spPr>
        <p:txBody>
          <a:bodyPr anchor="t">
            <a:normAutofit fontScale="92500" lnSpcReduction="10000"/>
          </a:bodyPr>
          <a:lstStyle/>
          <a:p>
            <a:pPr>
              <a:lnSpc>
                <a:spcPct val="90000"/>
              </a:lnSpc>
            </a:pPr>
            <a:endParaRPr lang="en-US" sz="1500" b="1" dirty="0">
              <a:solidFill>
                <a:schemeClr val="tx1">
                  <a:alpha val="60000"/>
                </a:schemeClr>
              </a:solidFill>
            </a:endParaRPr>
          </a:p>
          <a:p>
            <a:pPr>
              <a:lnSpc>
                <a:spcPct val="90000"/>
              </a:lnSpc>
            </a:pPr>
            <a:r>
              <a:rPr lang="en-US" sz="1500" b="1" dirty="0" err="1">
                <a:solidFill>
                  <a:schemeClr val="tx1">
                    <a:alpha val="60000"/>
                  </a:schemeClr>
                </a:solidFill>
              </a:rPr>
              <a:t>Powerpoint</a:t>
            </a:r>
            <a:r>
              <a:rPr lang="en-US" sz="1500" b="1" dirty="0">
                <a:solidFill>
                  <a:schemeClr val="tx1">
                    <a:alpha val="60000"/>
                  </a:schemeClr>
                </a:solidFill>
              </a:rPr>
              <a:t> available at</a:t>
            </a:r>
          </a:p>
          <a:p>
            <a:pPr>
              <a:lnSpc>
                <a:spcPct val="90000"/>
              </a:lnSpc>
            </a:pPr>
            <a:endParaRPr lang="en-US" sz="1500" b="1" dirty="0">
              <a:solidFill>
                <a:schemeClr val="tx1">
                  <a:alpha val="60000"/>
                </a:schemeClr>
              </a:solidFill>
            </a:endParaRPr>
          </a:p>
          <a:p>
            <a:pPr>
              <a:lnSpc>
                <a:spcPct val="90000"/>
              </a:lnSpc>
            </a:pPr>
            <a:r>
              <a:rPr lang="en-US" b="1" dirty="0">
                <a:solidFill>
                  <a:schemeClr val="tx1">
                    <a:alpha val="60000"/>
                  </a:schemeClr>
                </a:solidFill>
              </a:rPr>
              <a:t>SexGodChaos.com</a:t>
            </a:r>
          </a:p>
        </p:txBody>
      </p:sp>
      <p:pic>
        <p:nvPicPr>
          <p:cNvPr id="4" name="Picture 3">
            <a:extLst>
              <a:ext uri="{FF2B5EF4-FFF2-40B4-BE49-F238E27FC236}">
                <a16:creationId xmlns:a16="http://schemas.microsoft.com/office/drawing/2014/main" id="{C70DAB4F-FE99-4AF3-A29B-76E287CD9355}"/>
              </a:ext>
            </a:extLst>
          </p:cNvPr>
          <p:cNvPicPr>
            <a:picLocks noChangeAspect="1"/>
          </p:cNvPicPr>
          <p:nvPr/>
        </p:nvPicPr>
        <p:blipFill>
          <a:blip r:embed="rId2"/>
          <a:stretch>
            <a:fillRect/>
          </a:stretch>
        </p:blipFill>
        <p:spPr>
          <a:xfrm>
            <a:off x="3687188" y="1129433"/>
            <a:ext cx="4973506" cy="2884633"/>
          </a:xfrm>
          <a:prstGeom prst="rect">
            <a:avLst/>
          </a:prstGeom>
        </p:spPr>
      </p:pic>
    </p:spTree>
    <p:extLst>
      <p:ext uri="{BB962C8B-B14F-4D97-AF65-F5344CB8AC3E}">
        <p14:creationId xmlns:p14="http://schemas.microsoft.com/office/powerpoint/2010/main" val="21646497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30917"/>
            <a:ext cx="8229600" cy="3784736"/>
          </a:xfrm>
        </p:spPr>
        <p:txBody>
          <a:bodyPr>
            <a:normAutofit lnSpcReduction="10000"/>
          </a:bodyPr>
          <a:lstStyle/>
          <a:p>
            <a:pPr marL="0" lvl="0" indent="0" algn="ctr">
              <a:spcBef>
                <a:spcPts val="0"/>
              </a:spcBef>
              <a:buNone/>
            </a:pPr>
            <a:r>
              <a:rPr lang="en-US" sz="2900" b="1" dirty="0">
                <a:solidFill>
                  <a:srgbClr val="77BD61"/>
                </a:solidFill>
                <a:cs typeface="Calibri"/>
              </a:rPr>
              <a:t>SEX in the Digital Age</a:t>
            </a:r>
          </a:p>
          <a:p>
            <a:pPr marL="0" lvl="0" indent="0" algn="ctr">
              <a:spcBef>
                <a:spcPts val="0"/>
              </a:spcBef>
              <a:buNone/>
            </a:pPr>
            <a:endParaRPr lang="en-US" dirty="0">
              <a:latin typeface="Calibri"/>
              <a:cs typeface="Calibri"/>
            </a:endParaRPr>
          </a:p>
          <a:p>
            <a:pPr marL="0" marR="0">
              <a:lnSpc>
                <a:spcPct val="107000"/>
              </a:lnSpc>
              <a:spcBef>
                <a:spcPts val="0"/>
              </a:spcBef>
              <a:spcAft>
                <a:spcPts val="800"/>
              </a:spcAft>
            </a:pPr>
            <a:r>
              <a:rPr lang="en-US" sz="28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According to Influence Central’s </a:t>
            </a:r>
            <a:r>
              <a:rPr lang="en-US" sz="2800" i="1"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2016 Digital Trends Study</a:t>
            </a:r>
            <a:r>
              <a:rPr lang="en-US" sz="2800" dirty="0">
                <a:latin typeface="Calibri" panose="020F0502020204030204" pitchFamily="34" charset="0"/>
                <a:ea typeface="Calibri" panose="020F0502020204030204" pitchFamily="34" charset="0"/>
                <a:cs typeface="Times New Roman" panose="02020603050405020304" pitchFamily="18" charset="0"/>
              </a:rPr>
              <a:t>, the average age at which kids get their first smartphone is now 10.3 years old. </a:t>
            </a:r>
          </a:p>
          <a:p>
            <a:pPr marL="0" marR="0" indent="0">
              <a:lnSpc>
                <a:spcPct val="107000"/>
              </a:lnSpc>
              <a:spcBef>
                <a:spcPts val="0"/>
              </a:spcBef>
              <a:spcAft>
                <a:spcPts val="800"/>
              </a:spcAft>
              <a:buNone/>
            </a:pP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800" dirty="0">
                <a:latin typeface="Calibri" panose="020F0502020204030204" pitchFamily="34" charset="0"/>
                <a:ea typeface="Calibri" panose="020F0502020204030204" pitchFamily="34" charset="0"/>
                <a:cs typeface="Times New Roman" panose="02020603050405020304" pitchFamily="18" charset="0"/>
              </a:rPr>
              <a:t>This is the </a:t>
            </a:r>
            <a:r>
              <a:rPr lang="en-US" sz="2800" i="1" dirty="0">
                <a:latin typeface="Calibri" panose="020F0502020204030204" pitchFamily="34" charset="0"/>
                <a:ea typeface="Calibri" panose="020F0502020204030204" pitchFamily="34" charset="0"/>
                <a:cs typeface="Times New Roman" panose="02020603050405020304" pitchFamily="18" charset="0"/>
              </a:rPr>
              <a:t>average age</a:t>
            </a:r>
            <a:r>
              <a:rPr lang="en-US" sz="2800" dirty="0">
                <a:latin typeface="Calibri" panose="020F0502020204030204" pitchFamily="34" charset="0"/>
                <a:ea typeface="Calibri" panose="020F0502020204030204" pitchFamily="34" charset="0"/>
                <a:cs typeface="Times New Roman" panose="02020603050405020304" pitchFamily="18" charset="0"/>
              </a:rPr>
              <a:t>, meaning that there are kids 8 years and younger with their own smartphones. </a:t>
            </a:r>
            <a:endParaRPr lang="en-US" sz="2800" dirty="0">
              <a:latin typeface="Calibri"/>
              <a:cs typeface="Calibri"/>
            </a:endParaRPr>
          </a:p>
        </p:txBody>
      </p:sp>
    </p:spTree>
    <p:extLst>
      <p:ext uri="{BB962C8B-B14F-4D97-AF65-F5344CB8AC3E}">
        <p14:creationId xmlns:p14="http://schemas.microsoft.com/office/powerpoint/2010/main" val="11358552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78962" y="55602"/>
            <a:ext cx="8229600" cy="3784736"/>
          </a:xfrm>
        </p:spPr>
        <p:txBody>
          <a:bodyPr>
            <a:normAutofit fontScale="92500" lnSpcReduction="10000"/>
          </a:bodyPr>
          <a:lstStyle/>
          <a:p>
            <a:pPr marL="0" lvl="0" indent="0" algn="ctr">
              <a:spcBef>
                <a:spcPts val="0"/>
              </a:spcBef>
              <a:buNone/>
            </a:pPr>
            <a:r>
              <a:rPr lang="en-US" sz="2900" b="1" dirty="0">
                <a:solidFill>
                  <a:srgbClr val="77BD61"/>
                </a:solidFill>
                <a:cs typeface="Calibri"/>
              </a:rPr>
              <a:t>SEXTING – “Home-Produced Pornography”</a:t>
            </a:r>
          </a:p>
          <a:p>
            <a:pPr marL="0" lvl="0" indent="0" algn="ctr">
              <a:spcBef>
                <a:spcPts val="0"/>
              </a:spcBef>
              <a:buNone/>
            </a:pPr>
            <a:endParaRPr lang="en-US" dirty="0">
              <a:latin typeface="Calibri"/>
              <a:cs typeface="Calibri"/>
            </a:endParaRPr>
          </a:p>
          <a:p>
            <a:pPr marL="0" marR="0">
              <a:lnSpc>
                <a:spcPct val="107000"/>
              </a:lnSpc>
              <a:spcBef>
                <a:spcPts val="0"/>
              </a:spcBef>
              <a:spcAft>
                <a:spcPts val="800"/>
              </a:spcAft>
            </a:pPr>
            <a:r>
              <a:rPr lang="en-US" dirty="0">
                <a:latin typeface="Calibri" panose="020F0502020204030204" pitchFamily="34" charset="0"/>
                <a:ea typeface="Calibri" panose="020F0502020204030204" pitchFamily="34" charset="0"/>
                <a:cs typeface="Times New Roman" panose="02020603050405020304" pitchFamily="18" charset="0"/>
              </a:rPr>
              <a:t> </a:t>
            </a:r>
            <a:r>
              <a:rPr lang="en-US" u="sng" dirty="0">
                <a:solidFill>
                  <a:srgbClr val="0563C1"/>
                </a:solidFill>
                <a:latin typeface="Calibri" panose="020F0502020204030204" pitchFamily="34" charset="0"/>
                <a:ea typeface="Calibri" panose="020F0502020204030204" pitchFamily="34" charset="0"/>
                <a:cs typeface="Times New Roman" panose="02020603050405020304" pitchFamily="18" charset="0"/>
              </a:rPr>
              <a:t>A study published in </a:t>
            </a:r>
            <a:r>
              <a:rPr lang="en-US" i="1" u="sng" dirty="0">
                <a:solidFill>
                  <a:srgbClr val="0563C1"/>
                </a:solidFill>
                <a:latin typeface="Calibri" panose="020F0502020204030204" pitchFamily="34" charset="0"/>
                <a:ea typeface="Calibri" panose="020F0502020204030204" pitchFamily="34" charset="0"/>
                <a:cs typeface="Times New Roman" panose="02020603050405020304" pitchFamily="18" charset="0"/>
              </a:rPr>
              <a:t>JAMA Pediatrics in 2017 </a:t>
            </a:r>
            <a:r>
              <a:rPr lang="en-US" dirty="0">
                <a:latin typeface="Calibri" panose="020F0502020204030204" pitchFamily="34" charset="0"/>
                <a:ea typeface="Calibri" panose="020F0502020204030204" pitchFamily="34" charset="0"/>
                <a:cs typeface="Times New Roman" panose="02020603050405020304" pitchFamily="18" charset="0"/>
              </a:rPr>
              <a:t>revealed that sexting (which is the electronic sharing of sexually explicit images, videos, or messages) has rapidly increased among teenagers since 2009. </a:t>
            </a:r>
          </a:p>
          <a:p>
            <a:pPr marL="0" marR="0">
              <a:lnSpc>
                <a:spcPct val="107000"/>
              </a:lnSpc>
              <a:spcBef>
                <a:spcPts val="0"/>
              </a:spcBef>
              <a:spcAft>
                <a:spcPts val="800"/>
              </a:spcAft>
            </a:pPr>
            <a:r>
              <a:rPr lang="en-US" dirty="0">
                <a:latin typeface="Calibri" panose="020F0502020204030204" pitchFamily="34" charset="0"/>
                <a:ea typeface="Calibri" panose="020F0502020204030204" pitchFamily="34" charset="0"/>
                <a:cs typeface="Times New Roman" panose="02020603050405020304" pitchFamily="18" charset="0"/>
              </a:rPr>
              <a:t>The study found that about 1 in 7 (or </a:t>
            </a:r>
            <a:r>
              <a:rPr lang="en-US" dirty="0">
                <a:solidFill>
                  <a:srgbClr val="FF0000"/>
                </a:solidFill>
                <a:latin typeface="Calibri" panose="020F0502020204030204" pitchFamily="34" charset="0"/>
                <a:ea typeface="Calibri" panose="020F0502020204030204" pitchFamily="34" charset="0"/>
                <a:cs typeface="Times New Roman" panose="02020603050405020304" pitchFamily="18" charset="0"/>
              </a:rPr>
              <a:t>14.8%</a:t>
            </a:r>
            <a:r>
              <a:rPr lang="en-US" dirty="0">
                <a:latin typeface="Calibri" panose="020F0502020204030204" pitchFamily="34" charset="0"/>
                <a:ea typeface="Calibri" panose="020F0502020204030204" pitchFamily="34" charset="0"/>
                <a:cs typeface="Times New Roman" panose="02020603050405020304" pitchFamily="18" charset="0"/>
              </a:rPr>
              <a:t>) of those between the ages of 12 and 17 had sent sexts and approximately 1 in 4 (</a:t>
            </a:r>
            <a:r>
              <a:rPr lang="en-US" dirty="0">
                <a:solidFill>
                  <a:srgbClr val="FF0000"/>
                </a:solidFill>
                <a:latin typeface="Calibri" panose="020F0502020204030204" pitchFamily="34" charset="0"/>
                <a:ea typeface="Calibri" panose="020F0502020204030204" pitchFamily="34" charset="0"/>
                <a:cs typeface="Times New Roman" panose="02020603050405020304" pitchFamily="18" charset="0"/>
              </a:rPr>
              <a:t>27.4%</a:t>
            </a:r>
            <a:r>
              <a:rPr lang="en-US" dirty="0">
                <a:latin typeface="Calibri" panose="020F0502020204030204" pitchFamily="34" charset="0"/>
                <a:ea typeface="Calibri" panose="020F0502020204030204" pitchFamily="34" charset="0"/>
                <a:cs typeface="Times New Roman" panose="02020603050405020304" pitchFamily="18" charset="0"/>
              </a:rPr>
              <a:t>) have received them. These numbers are significantly higher than those from </a:t>
            </a:r>
            <a:r>
              <a:rPr lang="en-US"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a 2009 Pew Research Center study</a:t>
            </a:r>
            <a:r>
              <a:rPr lang="en-US" dirty="0">
                <a:latin typeface="Calibri" panose="020F0502020204030204" pitchFamily="34" charset="0"/>
                <a:ea typeface="Calibri" panose="020F0502020204030204" pitchFamily="34" charset="0"/>
                <a:cs typeface="Times New Roman" panose="02020603050405020304" pitchFamily="18" charset="0"/>
              </a:rPr>
              <a:t> that revealed that </a:t>
            </a:r>
            <a:r>
              <a:rPr lang="en-US" dirty="0">
                <a:solidFill>
                  <a:srgbClr val="FF0000"/>
                </a:solidFill>
                <a:latin typeface="Calibri" panose="020F0502020204030204" pitchFamily="34" charset="0"/>
                <a:ea typeface="Calibri" panose="020F0502020204030204" pitchFamily="34" charset="0"/>
                <a:cs typeface="Times New Roman" panose="02020603050405020304" pitchFamily="18" charset="0"/>
              </a:rPr>
              <a:t>4%</a:t>
            </a:r>
            <a:r>
              <a:rPr lang="en-US" dirty="0">
                <a:latin typeface="Calibri" panose="020F0502020204030204" pitchFamily="34" charset="0"/>
                <a:ea typeface="Calibri" panose="020F0502020204030204" pitchFamily="34" charset="0"/>
                <a:cs typeface="Times New Roman" panose="02020603050405020304" pitchFamily="18" charset="0"/>
              </a:rPr>
              <a:t> and </a:t>
            </a:r>
            <a:r>
              <a:rPr lang="en-US" dirty="0">
                <a:solidFill>
                  <a:srgbClr val="FF0000"/>
                </a:solidFill>
                <a:latin typeface="Calibri" panose="020F0502020204030204" pitchFamily="34" charset="0"/>
                <a:ea typeface="Calibri" panose="020F0502020204030204" pitchFamily="34" charset="0"/>
                <a:cs typeface="Times New Roman" panose="02020603050405020304" pitchFamily="18" charset="0"/>
              </a:rPr>
              <a:t>15%</a:t>
            </a:r>
            <a:r>
              <a:rPr lang="en-US" dirty="0">
                <a:latin typeface="Calibri" panose="020F0502020204030204" pitchFamily="34" charset="0"/>
                <a:ea typeface="Calibri" panose="020F0502020204030204" pitchFamily="34" charset="0"/>
                <a:cs typeface="Times New Roman" panose="02020603050405020304" pitchFamily="18" charset="0"/>
              </a:rPr>
              <a:t> of 12 to 17 year </a:t>
            </a:r>
            <a:r>
              <a:rPr lang="en-US" dirty="0" err="1">
                <a:latin typeface="Calibri" panose="020F0502020204030204" pitchFamily="34" charset="0"/>
                <a:ea typeface="Calibri" panose="020F0502020204030204" pitchFamily="34" charset="0"/>
                <a:cs typeface="Times New Roman" panose="02020603050405020304" pitchFamily="18" charset="0"/>
              </a:rPr>
              <a:t>olds</a:t>
            </a:r>
            <a:r>
              <a:rPr lang="en-US" dirty="0">
                <a:latin typeface="Calibri" panose="020F0502020204030204" pitchFamily="34" charset="0"/>
                <a:ea typeface="Calibri" panose="020F0502020204030204" pitchFamily="34" charset="0"/>
                <a:cs typeface="Times New Roman" panose="02020603050405020304" pitchFamily="18" charset="0"/>
              </a:rPr>
              <a:t> had sent and received sexts, respectively.</a:t>
            </a:r>
          </a:p>
          <a:p>
            <a:pPr marL="0" indent="0" algn="ctr">
              <a:spcBef>
                <a:spcPts val="0"/>
              </a:spcBef>
              <a:buNone/>
            </a:pPr>
            <a:endParaRPr lang="en-US" dirty="0">
              <a:latin typeface="Calibri"/>
              <a:cs typeface="Calibri"/>
            </a:endParaRPr>
          </a:p>
        </p:txBody>
      </p:sp>
    </p:spTree>
    <p:extLst>
      <p:ext uri="{BB962C8B-B14F-4D97-AF65-F5344CB8AC3E}">
        <p14:creationId xmlns:p14="http://schemas.microsoft.com/office/powerpoint/2010/main" val="23267753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78962" y="240645"/>
            <a:ext cx="8229600" cy="3784736"/>
          </a:xfrm>
        </p:spPr>
        <p:txBody>
          <a:bodyPr>
            <a:normAutofit fontScale="85000" lnSpcReduction="20000"/>
          </a:bodyPr>
          <a:lstStyle/>
          <a:p>
            <a:pPr marL="0" lvl="0" indent="0" algn="ctr">
              <a:spcBef>
                <a:spcPts val="0"/>
              </a:spcBef>
              <a:buNone/>
            </a:pPr>
            <a:r>
              <a:rPr lang="en-US" sz="2900" b="1" dirty="0">
                <a:solidFill>
                  <a:srgbClr val="77BD61"/>
                </a:solidFill>
                <a:cs typeface="Calibri"/>
              </a:rPr>
              <a:t>SEX in the Digital Age</a:t>
            </a:r>
          </a:p>
          <a:p>
            <a:pPr marL="0" lvl="0" indent="0" algn="ctr">
              <a:spcBef>
                <a:spcPts val="0"/>
              </a:spcBef>
              <a:buNone/>
            </a:pPr>
            <a:endParaRPr lang="en-US" dirty="0">
              <a:latin typeface="Calibri"/>
              <a:cs typeface="Calibri"/>
            </a:endParaRPr>
          </a:p>
          <a:p>
            <a:pPr marL="0" marR="0">
              <a:lnSpc>
                <a:spcPct val="107000"/>
              </a:lnSpc>
              <a:spcBef>
                <a:spcPts val="0"/>
              </a:spcBef>
              <a:spcAft>
                <a:spcPts val="800"/>
              </a:spcAft>
            </a:pPr>
            <a:r>
              <a:rPr lang="en-US" dirty="0">
                <a:latin typeface="Calibri" panose="020F0502020204030204" pitchFamily="34" charset="0"/>
                <a:ea typeface="Calibri" panose="020F0502020204030204" pitchFamily="34" charset="0"/>
                <a:cs typeface="Times New Roman" panose="02020603050405020304" pitchFamily="18" charset="0"/>
              </a:rPr>
              <a:t>Before we say, "kids these days," keep in mind that these sexting numbers for kids are still well below those for adults. </a:t>
            </a:r>
          </a:p>
          <a:p>
            <a:pPr marL="0" marR="0">
              <a:lnSpc>
                <a:spcPct val="107000"/>
              </a:lnSpc>
              <a:spcBef>
                <a:spcPts val="0"/>
              </a:spcBef>
              <a:spcAft>
                <a:spcPts val="800"/>
              </a:spcAft>
            </a:pPr>
            <a:r>
              <a:rPr lang="en-US"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A MacAfee survey (2017) showed</a:t>
            </a:r>
            <a:r>
              <a:rPr lang="en-US" dirty="0">
                <a:latin typeface="Calibri" panose="020F0502020204030204" pitchFamily="34" charset="0"/>
                <a:ea typeface="Calibri" panose="020F0502020204030204" pitchFamily="34" charset="0"/>
                <a:cs typeface="Times New Roman" panose="02020603050405020304" pitchFamily="18" charset="0"/>
              </a:rPr>
              <a:t> that about </a:t>
            </a:r>
            <a:r>
              <a:rPr lang="en-US" dirty="0">
                <a:solidFill>
                  <a:srgbClr val="FF0000"/>
                </a:solidFill>
                <a:latin typeface="Calibri" panose="020F0502020204030204" pitchFamily="34" charset="0"/>
                <a:ea typeface="Calibri" panose="020F0502020204030204" pitchFamily="34" charset="0"/>
                <a:cs typeface="Times New Roman" panose="02020603050405020304" pitchFamily="18" charset="0"/>
              </a:rPr>
              <a:t>50% of adults </a:t>
            </a:r>
            <a:r>
              <a:rPr lang="en-US" dirty="0">
                <a:latin typeface="Calibri" panose="020F0502020204030204" pitchFamily="34" charset="0"/>
                <a:ea typeface="Calibri" panose="020F0502020204030204" pitchFamily="34" charset="0"/>
                <a:cs typeface="Times New Roman" panose="02020603050405020304" pitchFamily="18" charset="0"/>
              </a:rPr>
              <a:t>had "used their mobile device to share or receive sexual content." </a:t>
            </a:r>
          </a:p>
          <a:p>
            <a:pPr marL="0" marR="0">
              <a:lnSpc>
                <a:spcPct val="107000"/>
              </a:lnSpc>
              <a:spcBef>
                <a:spcPts val="0"/>
              </a:spcBef>
              <a:spcAft>
                <a:spcPts val="800"/>
              </a:spcAft>
            </a:pPr>
            <a:r>
              <a:rPr lang="en-US" dirty="0">
                <a:latin typeface="Calibri" panose="020F0502020204030204" pitchFamily="34" charset="0"/>
                <a:ea typeface="Calibri" panose="020F0502020204030204" pitchFamily="34" charset="0"/>
                <a:cs typeface="Times New Roman" panose="02020603050405020304" pitchFamily="18" charset="0"/>
              </a:rPr>
              <a:t>The same survey found that </a:t>
            </a:r>
            <a:r>
              <a:rPr lang="en-US" dirty="0">
                <a:solidFill>
                  <a:srgbClr val="FF0000"/>
                </a:solidFill>
                <a:latin typeface="Calibri" panose="020F0502020204030204" pitchFamily="34" charset="0"/>
                <a:ea typeface="Calibri" panose="020F0502020204030204" pitchFamily="34" charset="0"/>
                <a:cs typeface="Times New Roman" panose="02020603050405020304" pitchFamily="18" charset="0"/>
              </a:rPr>
              <a:t>16%</a:t>
            </a:r>
            <a:r>
              <a:rPr lang="en-US" dirty="0">
                <a:latin typeface="Calibri" panose="020F0502020204030204" pitchFamily="34" charset="0"/>
                <a:ea typeface="Calibri" panose="020F0502020204030204" pitchFamily="34" charset="0"/>
                <a:cs typeface="Times New Roman" panose="02020603050405020304" pitchFamily="18" charset="0"/>
              </a:rPr>
              <a:t> had sent sexual images to </a:t>
            </a:r>
            <a:r>
              <a:rPr lang="en-US" dirty="0">
                <a:solidFill>
                  <a:srgbClr val="FF0000"/>
                </a:solidFill>
                <a:latin typeface="Calibri" panose="020F0502020204030204" pitchFamily="34" charset="0"/>
                <a:ea typeface="Calibri" panose="020F0502020204030204" pitchFamily="34" charset="0"/>
                <a:cs typeface="Times New Roman" panose="02020603050405020304" pitchFamily="18" charset="0"/>
              </a:rPr>
              <a:t>complete strangers</a:t>
            </a:r>
            <a:r>
              <a:rPr lang="en-US" dirty="0">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A study presented in 2015 at the American Psychological Association’s 123rd Annual Convention</a:t>
            </a:r>
            <a:r>
              <a:rPr lang="en-US" dirty="0">
                <a:latin typeface="Calibri" panose="020F0502020204030204" pitchFamily="34" charset="0"/>
                <a:ea typeface="Calibri" panose="020F0502020204030204" pitchFamily="34" charset="0"/>
                <a:cs typeface="Times New Roman" panose="02020603050405020304" pitchFamily="18" charset="0"/>
              </a:rPr>
              <a:t> yielded even higher numbers: 88% of study participants reported ever having sexted and 82% reported they had sexted in the past year. </a:t>
            </a:r>
            <a:endParaRPr lang="en-US" dirty="0">
              <a:latin typeface="Calibri"/>
              <a:cs typeface="Calibri"/>
            </a:endParaRPr>
          </a:p>
        </p:txBody>
      </p:sp>
    </p:spTree>
    <p:extLst>
      <p:ext uri="{BB962C8B-B14F-4D97-AF65-F5344CB8AC3E}">
        <p14:creationId xmlns:p14="http://schemas.microsoft.com/office/powerpoint/2010/main" val="32186084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C667B9F-13AC-F844-8F42-14997CA1BB3E}"/>
              </a:ext>
            </a:extLst>
          </p:cNvPr>
          <p:cNvSpPr>
            <a:spLocks noGrp="1"/>
          </p:cNvSpPr>
          <p:nvPr>
            <p:ph type="title"/>
          </p:nvPr>
        </p:nvSpPr>
        <p:spPr>
          <a:xfrm>
            <a:off x="1621759" y="544834"/>
            <a:ext cx="5896208" cy="443660"/>
          </a:xfrm>
        </p:spPr>
        <p:txBody>
          <a:bodyPr>
            <a:noAutofit/>
          </a:bodyPr>
          <a:lstStyle/>
          <a:p>
            <a:r>
              <a:rPr lang="en-US" sz="3000" b="1" dirty="0">
                <a:solidFill>
                  <a:srgbClr val="77BD61"/>
                </a:solidFill>
                <a:latin typeface="Calibri"/>
                <a:cs typeface="Calibri"/>
              </a:rPr>
              <a:t>The Internet Porn Tsunami</a:t>
            </a:r>
            <a:endParaRPr lang="en-US" sz="3000" dirty="0">
              <a:solidFill>
                <a:srgbClr val="77BD61"/>
              </a:solidFill>
              <a:latin typeface="Calibri"/>
              <a:cs typeface="Calibri"/>
            </a:endParaRPr>
          </a:p>
        </p:txBody>
      </p:sp>
      <p:pic>
        <p:nvPicPr>
          <p:cNvPr id="5" name="Content Placeholder 3">
            <a:extLst>
              <a:ext uri="{FF2B5EF4-FFF2-40B4-BE49-F238E27FC236}">
                <a16:creationId xmlns:a16="http://schemas.microsoft.com/office/drawing/2014/main" id="{1C9C4BD1-1C80-469C-9C62-EA7D53F43C90}"/>
              </a:ext>
            </a:extLst>
          </p:cNvPr>
          <p:cNvPicPr>
            <a:picLocks noGrp="1" noChangeAspect="1"/>
          </p:cNvPicPr>
          <p:nvPr>
            <p:ph sz="quarter" idx="4294967295"/>
          </p:nvPr>
        </p:nvPicPr>
        <p:blipFill>
          <a:blip r:embed="rId2"/>
          <a:stretch>
            <a:fillRect/>
          </a:stretch>
        </p:blipFill>
        <p:spPr>
          <a:xfrm>
            <a:off x="327737" y="1278305"/>
            <a:ext cx="4198567" cy="2321901"/>
          </a:xfrm>
          <a:prstGeom prst="rect">
            <a:avLst/>
          </a:prstGeom>
        </p:spPr>
      </p:pic>
      <p:sp>
        <p:nvSpPr>
          <p:cNvPr id="6" name="TextBox 5">
            <a:extLst>
              <a:ext uri="{FF2B5EF4-FFF2-40B4-BE49-F238E27FC236}">
                <a16:creationId xmlns:a16="http://schemas.microsoft.com/office/drawing/2014/main" id="{4B88CE02-DA29-4334-9AE6-4B5BB2C0E09D}"/>
              </a:ext>
            </a:extLst>
          </p:cNvPr>
          <p:cNvSpPr txBox="1"/>
          <p:nvPr/>
        </p:nvSpPr>
        <p:spPr>
          <a:xfrm>
            <a:off x="380552" y="3756455"/>
            <a:ext cx="4145751" cy="284703"/>
          </a:xfrm>
          <a:prstGeom prst="rect">
            <a:avLst/>
          </a:prstGeom>
          <a:noFill/>
        </p:spPr>
        <p:txBody>
          <a:bodyPr wrap="square" lIns="68589" tIns="34295" rIns="68589" bIns="34295" rtlCol="0">
            <a:spAutoFit/>
          </a:bodyPr>
          <a:lstStyle/>
          <a:p>
            <a:r>
              <a:rPr lang="en-US" dirty="0">
                <a:latin typeface="Calibri"/>
                <a:cs typeface="Calibri"/>
              </a:rPr>
              <a:t>Data from </a:t>
            </a:r>
            <a:r>
              <a:rPr lang="en-US" dirty="0">
                <a:solidFill>
                  <a:srgbClr val="000000"/>
                </a:solidFill>
                <a:latin typeface="Calibri"/>
                <a:cs typeface="Calibri"/>
              </a:rPr>
              <a:t>American Academy of Matrimonial Lawyers</a:t>
            </a:r>
            <a:endParaRPr lang="en-US" dirty="0">
              <a:latin typeface="Calibri"/>
              <a:cs typeface="Calibri"/>
            </a:endParaRPr>
          </a:p>
        </p:txBody>
      </p:sp>
      <p:sp>
        <p:nvSpPr>
          <p:cNvPr id="7" name="TextBox 6">
            <a:extLst>
              <a:ext uri="{FF2B5EF4-FFF2-40B4-BE49-F238E27FC236}">
                <a16:creationId xmlns:a16="http://schemas.microsoft.com/office/drawing/2014/main" id="{783FDE57-C88A-4145-A0F8-463038564BC0}"/>
              </a:ext>
            </a:extLst>
          </p:cNvPr>
          <p:cNvSpPr txBox="1"/>
          <p:nvPr/>
        </p:nvSpPr>
        <p:spPr>
          <a:xfrm>
            <a:off x="4863681" y="1278305"/>
            <a:ext cx="3868376" cy="3116248"/>
          </a:xfrm>
          <a:prstGeom prst="rect">
            <a:avLst/>
          </a:prstGeom>
          <a:noFill/>
        </p:spPr>
        <p:txBody>
          <a:bodyPr wrap="square" lIns="68589" tIns="34295" rIns="68589" bIns="34295" rtlCol="0">
            <a:spAutoFit/>
          </a:bodyPr>
          <a:lstStyle/>
          <a:p>
            <a:r>
              <a:rPr lang="en-US" sz="1200" dirty="0">
                <a:latin typeface="Calibri"/>
                <a:cs typeface="Calibri"/>
              </a:rPr>
              <a:t>Dr. Jill Manning, a licensed marriage and family therapist, testified before the U.S. Senate that 56 percent of divorce cases involve one party having an obsessive interest in pornographic websites.</a:t>
            </a:r>
          </a:p>
          <a:p>
            <a:endParaRPr lang="en-US" sz="1200" dirty="0">
              <a:latin typeface="Calibri"/>
              <a:cs typeface="Calibri"/>
            </a:endParaRPr>
          </a:p>
          <a:p>
            <a:r>
              <a:rPr lang="en-US" sz="1200" dirty="0">
                <a:latin typeface="Calibri"/>
                <a:cs typeface="Calibri"/>
              </a:rPr>
              <a:t>Dr. Kevin B. Skinner wrote in a Psychology Today article that "Every year for the past decade there have been roughly 1 million divorces in the United States. If half of the people divorcing claim pornography as the culprit, that means there are 500,000 marriages annually that are failing due to pornography.“</a:t>
            </a:r>
          </a:p>
          <a:p>
            <a:endParaRPr lang="en-US" sz="1200" dirty="0">
              <a:solidFill>
                <a:srgbClr val="333333"/>
              </a:solidFill>
              <a:latin typeface="Calibri"/>
              <a:cs typeface="Calibri"/>
            </a:endParaRPr>
          </a:p>
          <a:p>
            <a:r>
              <a:rPr lang="en-US" b="1" dirty="0">
                <a:solidFill>
                  <a:srgbClr val="333333"/>
                </a:solidFill>
                <a:latin typeface="Calibri"/>
                <a:cs typeface="Calibri"/>
              </a:rPr>
              <a:t>Representatives from the AAML have stated that less than a decade ago, pornography didn't appear in divorce cases.</a:t>
            </a:r>
          </a:p>
          <a:p>
            <a:endParaRPr lang="en-US" sz="1200" dirty="0">
              <a:latin typeface="Calibri"/>
              <a:cs typeface="Calibri"/>
            </a:endParaRPr>
          </a:p>
        </p:txBody>
      </p:sp>
    </p:spTree>
    <p:extLst>
      <p:ext uri="{BB962C8B-B14F-4D97-AF65-F5344CB8AC3E}">
        <p14:creationId xmlns:p14="http://schemas.microsoft.com/office/powerpoint/2010/main" val="24993726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8403"/>
            <a:ext cx="8229600" cy="491976"/>
          </a:xfrm>
        </p:spPr>
        <p:txBody>
          <a:bodyPr>
            <a:noAutofit/>
          </a:bodyPr>
          <a:lstStyle/>
          <a:p>
            <a:pPr algn="l"/>
            <a:r>
              <a:rPr lang="en-US" sz="2800" b="1" dirty="0">
                <a:solidFill>
                  <a:srgbClr val="77BD61"/>
                </a:solidFill>
                <a:cs typeface="Calibri"/>
              </a:rPr>
              <a:t>Other Approaches?</a:t>
            </a:r>
            <a:endParaRPr lang="en-US" sz="2800" b="1" dirty="0">
              <a:solidFill>
                <a:srgbClr val="77BD61"/>
              </a:solidFill>
              <a:latin typeface="Calibri"/>
              <a:cs typeface="Calibri"/>
            </a:endParaRPr>
          </a:p>
        </p:txBody>
      </p:sp>
      <p:pic>
        <p:nvPicPr>
          <p:cNvPr id="6" name="Picture 5">
            <a:extLst>
              <a:ext uri="{FF2B5EF4-FFF2-40B4-BE49-F238E27FC236}">
                <a16:creationId xmlns:a16="http://schemas.microsoft.com/office/drawing/2014/main" id="{F54C3356-CEBB-40D5-8587-E33B1B443319}"/>
              </a:ext>
            </a:extLst>
          </p:cNvPr>
          <p:cNvPicPr>
            <a:picLocks noChangeAspect="1"/>
          </p:cNvPicPr>
          <p:nvPr/>
        </p:nvPicPr>
        <p:blipFill>
          <a:blip r:embed="rId2"/>
          <a:stretch>
            <a:fillRect/>
          </a:stretch>
        </p:blipFill>
        <p:spPr>
          <a:xfrm>
            <a:off x="456843" y="873867"/>
            <a:ext cx="8230313" cy="3395766"/>
          </a:xfrm>
          <a:prstGeom prst="rect">
            <a:avLst/>
          </a:prstGeom>
        </p:spPr>
      </p:pic>
      <p:pic>
        <p:nvPicPr>
          <p:cNvPr id="7" name="Picture 6">
            <a:extLst>
              <a:ext uri="{FF2B5EF4-FFF2-40B4-BE49-F238E27FC236}">
                <a16:creationId xmlns:a16="http://schemas.microsoft.com/office/drawing/2014/main" id="{071236AF-6C85-4E5F-82A9-41DF1D7861E4}"/>
              </a:ext>
            </a:extLst>
          </p:cNvPr>
          <p:cNvPicPr>
            <a:picLocks noChangeAspect="1"/>
          </p:cNvPicPr>
          <p:nvPr/>
        </p:nvPicPr>
        <p:blipFill>
          <a:blip r:embed="rId3"/>
          <a:stretch>
            <a:fillRect/>
          </a:stretch>
        </p:blipFill>
        <p:spPr>
          <a:xfrm>
            <a:off x="1351430" y="873867"/>
            <a:ext cx="2482011" cy="3172598"/>
          </a:xfrm>
          <a:prstGeom prst="rect">
            <a:avLst/>
          </a:prstGeom>
        </p:spPr>
      </p:pic>
      <p:pic>
        <p:nvPicPr>
          <p:cNvPr id="9" name="Picture 8">
            <a:extLst>
              <a:ext uri="{FF2B5EF4-FFF2-40B4-BE49-F238E27FC236}">
                <a16:creationId xmlns:a16="http://schemas.microsoft.com/office/drawing/2014/main" id="{7E187B2C-E4BD-4B20-B727-B828527F8F50}"/>
              </a:ext>
            </a:extLst>
          </p:cNvPr>
          <p:cNvPicPr>
            <a:picLocks noChangeAspect="1"/>
          </p:cNvPicPr>
          <p:nvPr/>
        </p:nvPicPr>
        <p:blipFill>
          <a:blip r:embed="rId4"/>
          <a:stretch>
            <a:fillRect/>
          </a:stretch>
        </p:blipFill>
        <p:spPr>
          <a:xfrm>
            <a:off x="4572000" y="76376"/>
            <a:ext cx="3123492" cy="4367877"/>
          </a:xfrm>
          <a:prstGeom prst="rect">
            <a:avLst/>
          </a:prstGeom>
        </p:spPr>
      </p:pic>
    </p:spTree>
    <p:extLst>
      <p:ext uri="{BB962C8B-B14F-4D97-AF65-F5344CB8AC3E}">
        <p14:creationId xmlns:p14="http://schemas.microsoft.com/office/powerpoint/2010/main" val="18948490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065932B-0591-417D-9C75-090053937227}"/>
              </a:ext>
            </a:extLst>
          </p:cNvPr>
          <p:cNvSpPr>
            <a:spLocks noGrp="1"/>
          </p:cNvSpPr>
          <p:nvPr>
            <p:ph type="title"/>
          </p:nvPr>
        </p:nvSpPr>
        <p:spPr>
          <a:xfrm>
            <a:off x="457200" y="98403"/>
            <a:ext cx="8229600" cy="352702"/>
          </a:xfrm>
        </p:spPr>
        <p:txBody>
          <a:bodyPr>
            <a:normAutofit fontScale="90000"/>
          </a:bodyPr>
          <a:lstStyle/>
          <a:p>
            <a:r>
              <a:rPr lang="en-US" sz="2400" b="1" dirty="0">
                <a:solidFill>
                  <a:srgbClr val="77BD61"/>
                </a:solidFill>
                <a:cs typeface="Calibri"/>
              </a:rPr>
              <a:t>Other Approaches</a:t>
            </a:r>
            <a:endParaRPr lang="en-US" sz="2400" b="1" dirty="0">
              <a:solidFill>
                <a:srgbClr val="77BD61"/>
              </a:solidFill>
              <a:latin typeface="Calibri"/>
              <a:cs typeface="Calibri"/>
            </a:endParaRPr>
          </a:p>
        </p:txBody>
      </p:sp>
      <p:sp>
        <p:nvSpPr>
          <p:cNvPr id="4" name="Content Placeholder 3">
            <a:extLst>
              <a:ext uri="{FF2B5EF4-FFF2-40B4-BE49-F238E27FC236}">
                <a16:creationId xmlns:a16="http://schemas.microsoft.com/office/drawing/2014/main" id="{8D4A989F-6AF5-4E36-AB31-757E8C63F49E}"/>
              </a:ext>
            </a:extLst>
          </p:cNvPr>
          <p:cNvSpPr>
            <a:spLocks noGrp="1"/>
          </p:cNvSpPr>
          <p:nvPr>
            <p:ph idx="1"/>
          </p:nvPr>
        </p:nvSpPr>
        <p:spPr>
          <a:xfrm>
            <a:off x="457200" y="668992"/>
            <a:ext cx="8229600" cy="3394472"/>
          </a:xfrm>
        </p:spPr>
        <p:txBody>
          <a:bodyPr>
            <a:normAutofit lnSpcReduction="10000"/>
          </a:bodyPr>
          <a:lstStyle/>
          <a:p>
            <a:pPr marL="0" marR="0" lvl="0" indent="0" algn="ctr" defTabSz="342946"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dirty="0">
                <a:ln>
                  <a:noFill/>
                </a:ln>
                <a:solidFill>
                  <a:srgbClr val="77BD61"/>
                </a:solidFill>
                <a:effectLst/>
                <a:uLnTx/>
                <a:uFillTx/>
                <a:latin typeface="Calibri"/>
                <a:ea typeface="+mn-ea"/>
                <a:cs typeface="Calibri"/>
              </a:rPr>
              <a:t>A Spiritual Dis-ease </a:t>
            </a:r>
          </a:p>
          <a:p>
            <a:pPr marL="0" marR="0" lvl="0" indent="0" algn="ctr" defTabSz="342946" rtl="0" eaLnBrk="1" fontAlgn="auto" latinLnBrk="0" hangingPunct="1">
              <a:lnSpc>
                <a:spcPct val="100000"/>
              </a:lnSpc>
              <a:spcBef>
                <a:spcPts val="0"/>
              </a:spcBef>
              <a:spcAft>
                <a:spcPts val="0"/>
              </a:spcAft>
              <a:buClrTx/>
              <a:buSzTx/>
              <a:buFont typeface="Arial"/>
              <a:buNone/>
              <a:tabLst/>
              <a:defRPr/>
            </a:pPr>
            <a:endParaRPr kumimoji="0" lang="en-US" sz="2400" b="1" i="0" u="none" strike="noStrike" kern="1200" cap="none" spc="0" normalizeH="0" baseline="0" noProof="0" dirty="0">
              <a:ln>
                <a:noFill/>
              </a:ln>
              <a:solidFill>
                <a:srgbClr val="77BD61"/>
              </a:solidFill>
              <a:effectLst/>
              <a:uLnTx/>
              <a:uFillTx/>
              <a:latin typeface="Calibri"/>
              <a:ea typeface="+mn-ea"/>
              <a:cs typeface="Calibri"/>
            </a:endParaRPr>
          </a:p>
          <a:p>
            <a:pPr marL="0" marR="0" lvl="0" indent="0" algn="ctr" defTabSz="342946" rtl="0" eaLnBrk="1" fontAlgn="auto" latinLnBrk="0" hangingPunct="1">
              <a:lnSpc>
                <a:spcPct val="100000"/>
              </a:lnSpc>
              <a:spcBef>
                <a:spcPts val="0"/>
              </a:spcBef>
              <a:spcAft>
                <a:spcPts val="0"/>
              </a:spcAft>
              <a:buClrTx/>
              <a:buSzTx/>
              <a:buFont typeface="Arial"/>
              <a:buNone/>
              <a:tabLst/>
              <a:defRPr/>
            </a:pPr>
            <a:r>
              <a:rPr kumimoji="0" lang="en-US" sz="1900" b="0" i="1" u="none" strike="noStrike" kern="1200" cap="none" spc="0" normalizeH="0" baseline="0" noProof="0" dirty="0">
                <a:ln>
                  <a:noFill/>
                </a:ln>
                <a:solidFill>
                  <a:prstClr val="black"/>
                </a:solidFill>
                <a:effectLst/>
                <a:uLnTx/>
                <a:uFillTx/>
                <a:latin typeface="Calibri"/>
                <a:ea typeface="+mn-ea"/>
                <a:cs typeface="Calibri"/>
              </a:rPr>
              <a:t>(aka</a:t>
            </a:r>
            <a:r>
              <a:rPr kumimoji="0" lang="en-US" sz="1900" b="0" i="0" u="none" strike="noStrike" kern="1200" cap="none" spc="0" normalizeH="0" baseline="0" noProof="0" dirty="0">
                <a:ln>
                  <a:noFill/>
                </a:ln>
                <a:solidFill>
                  <a:prstClr val="black"/>
                </a:solidFill>
                <a:effectLst/>
                <a:uLnTx/>
                <a:uFillTx/>
                <a:latin typeface="Calibri"/>
                <a:ea typeface="+mn-ea"/>
                <a:cs typeface="Calibri"/>
              </a:rPr>
              <a:t> “False Intimacy”, or an “Intimacy Disorder”)</a:t>
            </a:r>
          </a:p>
          <a:p>
            <a:pPr marL="0" marR="0" lvl="0" indent="0" algn="ctr" defTabSz="342946" rtl="0" eaLnBrk="1" fontAlgn="auto" latinLnBrk="0" hangingPunct="1">
              <a:lnSpc>
                <a:spcPct val="100000"/>
              </a:lnSpc>
              <a:spcBef>
                <a:spcPts val="0"/>
              </a:spcBef>
              <a:spcAft>
                <a:spcPts val="0"/>
              </a:spcAft>
              <a:buClrTx/>
              <a:buSzTx/>
              <a:buFont typeface="Arial"/>
              <a:buNone/>
              <a:tabLst/>
              <a:defRPr/>
            </a:pPr>
            <a:br>
              <a:rPr kumimoji="0" lang="en-US" sz="1900" b="0" i="0" u="none" strike="noStrike" kern="1200" cap="none" spc="0" normalizeH="0" baseline="0" noProof="0" dirty="0">
                <a:ln>
                  <a:noFill/>
                </a:ln>
                <a:solidFill>
                  <a:prstClr val="black"/>
                </a:solidFill>
                <a:effectLst/>
                <a:uLnTx/>
                <a:uFillTx/>
                <a:latin typeface="Calibri"/>
                <a:ea typeface="+mn-ea"/>
                <a:cs typeface="Calibri"/>
              </a:rPr>
            </a:br>
            <a:r>
              <a:rPr kumimoji="0" lang="en-US" sz="1900" b="0" i="0" u="none" strike="noStrike" kern="1200" cap="none" spc="0" normalizeH="0" baseline="0" noProof="0" dirty="0">
                <a:ln>
                  <a:noFill/>
                </a:ln>
                <a:solidFill>
                  <a:prstClr val="black"/>
                </a:solidFill>
                <a:effectLst/>
                <a:uLnTx/>
                <a:uFillTx/>
                <a:latin typeface="Calibri"/>
                <a:ea typeface="+mn-ea"/>
                <a:cs typeface="Calibri"/>
              </a:rPr>
              <a:t>“Every knock on the door of a brothel is a knock </a:t>
            </a:r>
            <a:br>
              <a:rPr kumimoji="0" lang="en-US" sz="1900" b="0" i="0" u="none" strike="noStrike" kern="1200" cap="none" spc="0" normalizeH="0" baseline="0" noProof="0" dirty="0">
                <a:ln>
                  <a:noFill/>
                </a:ln>
                <a:solidFill>
                  <a:prstClr val="black"/>
                </a:solidFill>
                <a:effectLst/>
                <a:uLnTx/>
                <a:uFillTx/>
                <a:latin typeface="Calibri"/>
                <a:ea typeface="+mn-ea"/>
                <a:cs typeface="Calibri"/>
              </a:rPr>
            </a:br>
            <a:r>
              <a:rPr kumimoji="0" lang="en-US" sz="1900" b="0" i="0" u="none" strike="noStrike" kern="1200" cap="none" spc="0" normalizeH="0" baseline="0" noProof="0" dirty="0">
                <a:ln>
                  <a:noFill/>
                </a:ln>
                <a:solidFill>
                  <a:prstClr val="black"/>
                </a:solidFill>
                <a:effectLst/>
                <a:uLnTx/>
                <a:uFillTx/>
                <a:latin typeface="Calibri"/>
                <a:ea typeface="+mn-ea"/>
                <a:cs typeface="Calibri"/>
              </a:rPr>
              <a:t>on the door of heaven” – G.K. Chesterton</a:t>
            </a:r>
          </a:p>
          <a:p>
            <a:pPr marL="0" marR="0" lvl="0" indent="0" algn="ctr" defTabSz="342946" rtl="0" eaLnBrk="1" fontAlgn="auto" latinLnBrk="0" hangingPunct="1">
              <a:lnSpc>
                <a:spcPct val="100000"/>
              </a:lnSpc>
              <a:spcBef>
                <a:spcPts val="0"/>
              </a:spcBef>
              <a:spcAft>
                <a:spcPts val="0"/>
              </a:spcAft>
              <a:buClrTx/>
              <a:buSzTx/>
              <a:buFont typeface="Arial"/>
              <a:buNone/>
              <a:tabLst/>
              <a:defRPr/>
            </a:pPr>
            <a:endParaRPr kumimoji="0" lang="en-US" sz="1900" b="0" i="0" u="none" strike="noStrike" kern="1200" cap="none" spc="0" normalizeH="0" baseline="0" noProof="0" dirty="0">
              <a:ln>
                <a:noFill/>
              </a:ln>
              <a:solidFill>
                <a:prstClr val="black"/>
              </a:solidFill>
              <a:effectLst/>
              <a:uLnTx/>
              <a:uFillTx/>
              <a:latin typeface="Calibri"/>
              <a:ea typeface="+mn-ea"/>
              <a:cs typeface="Calibri"/>
            </a:endParaRPr>
          </a:p>
          <a:p>
            <a:pPr marL="0" marR="0" lvl="0" indent="0" algn="ctr" defTabSz="342946" rtl="0" eaLnBrk="1" fontAlgn="auto" latinLnBrk="0" hangingPunct="1">
              <a:lnSpc>
                <a:spcPct val="100000"/>
              </a:lnSpc>
              <a:spcBef>
                <a:spcPts val="0"/>
              </a:spcBef>
              <a:spcAft>
                <a:spcPts val="0"/>
              </a:spcAft>
              <a:buClrTx/>
              <a:buSzTx/>
              <a:buFont typeface="Arial"/>
              <a:buNone/>
              <a:tabLst/>
              <a:defRPr/>
            </a:pPr>
            <a:r>
              <a:rPr kumimoji="0" lang="en-US" sz="1900" b="1" i="0" u="none" strike="noStrike" kern="1200" cap="none" spc="0" normalizeH="0" baseline="0" noProof="0" dirty="0">
                <a:ln>
                  <a:noFill/>
                </a:ln>
                <a:solidFill>
                  <a:prstClr val="black"/>
                </a:solidFill>
                <a:effectLst/>
                <a:uLnTx/>
                <a:uFillTx/>
                <a:latin typeface="Calibri"/>
                <a:ea typeface="+mn-ea"/>
                <a:cs typeface="Calibri"/>
              </a:rPr>
              <a:t>The cure is connection </a:t>
            </a:r>
            <a:r>
              <a:rPr kumimoji="0" lang="en-US" sz="1900" b="0" i="0" u="none" strike="noStrike" kern="1200" cap="none" spc="0" normalizeH="0" baseline="0" noProof="0" dirty="0">
                <a:ln>
                  <a:noFill/>
                </a:ln>
                <a:solidFill>
                  <a:prstClr val="black"/>
                </a:solidFill>
                <a:effectLst/>
                <a:uLnTx/>
                <a:uFillTx/>
                <a:latin typeface="Calibri"/>
                <a:ea typeface="+mn-ea"/>
                <a:cs typeface="Calibri"/>
              </a:rPr>
              <a:t>– True Intimacy! </a:t>
            </a:r>
          </a:p>
          <a:p>
            <a:pPr marL="0" marR="0" lvl="0" indent="0" algn="ctr" defTabSz="342946" rtl="0" eaLnBrk="1" fontAlgn="auto" latinLnBrk="0" hangingPunct="1">
              <a:lnSpc>
                <a:spcPct val="100000"/>
              </a:lnSpc>
              <a:spcBef>
                <a:spcPts val="0"/>
              </a:spcBef>
              <a:spcAft>
                <a:spcPts val="0"/>
              </a:spcAft>
              <a:buClrTx/>
              <a:buSzTx/>
              <a:buFont typeface="Arial"/>
              <a:buNone/>
              <a:tabLst/>
              <a:defRPr/>
            </a:pPr>
            <a:r>
              <a:rPr kumimoji="0" lang="en-US" sz="1900" b="0" i="0" u="none" strike="noStrike" kern="1200" cap="none" spc="0" normalizeH="0" baseline="0" noProof="0" dirty="0">
                <a:ln>
                  <a:noFill/>
                </a:ln>
                <a:solidFill>
                  <a:prstClr val="black"/>
                </a:solidFill>
                <a:effectLst/>
                <a:uLnTx/>
                <a:uFillTx/>
                <a:latin typeface="Calibri"/>
                <a:ea typeface="+mn-ea"/>
                <a:cs typeface="Calibri"/>
              </a:rPr>
              <a:t>Connection with God, </a:t>
            </a:r>
          </a:p>
          <a:p>
            <a:pPr marL="0" marR="0" lvl="0" indent="0" algn="ctr" defTabSz="342946" rtl="0" eaLnBrk="1" fontAlgn="auto" latinLnBrk="0" hangingPunct="1">
              <a:lnSpc>
                <a:spcPct val="100000"/>
              </a:lnSpc>
              <a:spcBef>
                <a:spcPts val="0"/>
              </a:spcBef>
              <a:spcAft>
                <a:spcPts val="0"/>
              </a:spcAft>
              <a:buClrTx/>
              <a:buSzTx/>
              <a:buFont typeface="Arial"/>
              <a:buNone/>
              <a:tabLst/>
              <a:defRPr/>
            </a:pPr>
            <a:r>
              <a:rPr kumimoji="0" lang="en-US" sz="1900" b="0" i="0" u="none" strike="noStrike" kern="1200" cap="none" spc="0" normalizeH="0" baseline="0" noProof="0" dirty="0">
                <a:ln>
                  <a:noFill/>
                </a:ln>
                <a:solidFill>
                  <a:prstClr val="black"/>
                </a:solidFill>
                <a:effectLst/>
                <a:uLnTx/>
                <a:uFillTx/>
                <a:latin typeface="Calibri"/>
                <a:ea typeface="+mn-ea"/>
                <a:cs typeface="Calibri"/>
              </a:rPr>
              <a:t>Connection with our True-Self in Christ, </a:t>
            </a:r>
          </a:p>
          <a:p>
            <a:pPr marL="0" marR="0" lvl="0" indent="0" algn="ctr" defTabSz="342946" rtl="0" eaLnBrk="1" fontAlgn="auto" latinLnBrk="0" hangingPunct="1">
              <a:lnSpc>
                <a:spcPct val="100000"/>
              </a:lnSpc>
              <a:spcBef>
                <a:spcPts val="0"/>
              </a:spcBef>
              <a:spcAft>
                <a:spcPts val="0"/>
              </a:spcAft>
              <a:buClrTx/>
              <a:buSzTx/>
              <a:buFont typeface="Arial"/>
              <a:buNone/>
              <a:tabLst/>
              <a:defRPr/>
            </a:pPr>
            <a:r>
              <a:rPr kumimoji="0" lang="en-US" sz="1900" b="0" i="0" u="none" strike="noStrike" kern="1200" cap="none" spc="0" normalizeH="0" baseline="0" noProof="0" dirty="0">
                <a:ln>
                  <a:noFill/>
                </a:ln>
                <a:solidFill>
                  <a:prstClr val="black"/>
                </a:solidFill>
                <a:effectLst/>
                <a:uLnTx/>
                <a:uFillTx/>
                <a:latin typeface="Calibri"/>
                <a:ea typeface="+mn-ea"/>
                <a:cs typeface="Calibri"/>
              </a:rPr>
              <a:t>Connection with one another!</a:t>
            </a:r>
          </a:p>
          <a:p>
            <a:pPr marL="257209" marR="0" lvl="0" indent="-257209" algn="l" defTabSz="342946" rtl="0" eaLnBrk="1" fontAlgn="auto" latinLnBrk="0" hangingPunct="1">
              <a:lnSpc>
                <a:spcPct val="100000"/>
              </a:lnSpc>
              <a:spcBef>
                <a:spcPct val="20000"/>
              </a:spcBef>
              <a:spcAft>
                <a:spcPts val="0"/>
              </a:spcAft>
              <a:buClrTx/>
              <a:buSzTx/>
              <a:buFont typeface="Arial"/>
              <a:buChar char="•"/>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Calibri"/>
            </a:endParaRPr>
          </a:p>
          <a:p>
            <a:endParaRPr lang="en-US" dirty="0"/>
          </a:p>
        </p:txBody>
      </p:sp>
    </p:spTree>
    <p:extLst>
      <p:ext uri="{BB962C8B-B14F-4D97-AF65-F5344CB8AC3E}">
        <p14:creationId xmlns:p14="http://schemas.microsoft.com/office/powerpoint/2010/main" val="21767383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8402"/>
            <a:ext cx="8229600" cy="649539"/>
          </a:xfrm>
        </p:spPr>
        <p:txBody>
          <a:bodyPr>
            <a:normAutofit/>
          </a:bodyPr>
          <a:lstStyle/>
          <a:p>
            <a:r>
              <a:rPr lang="en-US" sz="2800" b="1" dirty="0">
                <a:solidFill>
                  <a:srgbClr val="77BD61"/>
                </a:solidFill>
                <a:latin typeface="Calibri"/>
                <a:cs typeface="Calibri"/>
              </a:rPr>
              <a:t>Psychology – Roots &amp; Origin – Back to the Beginning</a:t>
            </a:r>
          </a:p>
        </p:txBody>
      </p:sp>
      <p:pic>
        <p:nvPicPr>
          <p:cNvPr id="6" name="Picture 5">
            <a:extLst>
              <a:ext uri="{FF2B5EF4-FFF2-40B4-BE49-F238E27FC236}">
                <a16:creationId xmlns:a16="http://schemas.microsoft.com/office/drawing/2014/main" id="{F54C3356-CEBB-40D5-8587-E33B1B443319}"/>
              </a:ext>
            </a:extLst>
          </p:cNvPr>
          <p:cNvPicPr>
            <a:picLocks noChangeAspect="1"/>
          </p:cNvPicPr>
          <p:nvPr/>
        </p:nvPicPr>
        <p:blipFill>
          <a:blip r:embed="rId2"/>
          <a:stretch>
            <a:fillRect/>
          </a:stretch>
        </p:blipFill>
        <p:spPr>
          <a:xfrm>
            <a:off x="456843" y="873867"/>
            <a:ext cx="8230313" cy="3395766"/>
          </a:xfrm>
          <a:prstGeom prst="rect">
            <a:avLst/>
          </a:prstGeom>
        </p:spPr>
      </p:pic>
      <p:pic>
        <p:nvPicPr>
          <p:cNvPr id="10" name="Picture 9">
            <a:extLst>
              <a:ext uri="{FF2B5EF4-FFF2-40B4-BE49-F238E27FC236}">
                <a16:creationId xmlns:a16="http://schemas.microsoft.com/office/drawing/2014/main" id="{361ECFCE-1AA0-4A89-8D2D-22E575813BA8}"/>
              </a:ext>
            </a:extLst>
          </p:cNvPr>
          <p:cNvPicPr>
            <a:picLocks noChangeAspect="1"/>
          </p:cNvPicPr>
          <p:nvPr/>
        </p:nvPicPr>
        <p:blipFill>
          <a:blip r:embed="rId3"/>
          <a:stretch>
            <a:fillRect/>
          </a:stretch>
        </p:blipFill>
        <p:spPr>
          <a:xfrm>
            <a:off x="2092360" y="687377"/>
            <a:ext cx="4959280" cy="3582256"/>
          </a:xfrm>
          <a:prstGeom prst="rect">
            <a:avLst/>
          </a:prstGeom>
        </p:spPr>
      </p:pic>
    </p:spTree>
    <p:extLst>
      <p:ext uri="{BB962C8B-B14F-4D97-AF65-F5344CB8AC3E}">
        <p14:creationId xmlns:p14="http://schemas.microsoft.com/office/powerpoint/2010/main" val="37484033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20">
            <a:extLst>
              <a:ext uri="{FF2B5EF4-FFF2-40B4-BE49-F238E27FC236}">
                <a16:creationId xmlns:a16="http://schemas.microsoft.com/office/drawing/2014/main" id="{9C9E40D1-B7E4-4DDB-9715-810232826008}"/>
              </a:ext>
            </a:extLst>
          </p:cNvPr>
          <p:cNvPicPr>
            <a:picLocks noGrp="1" noChangeAspect="1"/>
          </p:cNvPicPr>
          <p:nvPr>
            <p:ph sz="quarter" idx="4294967295"/>
          </p:nvPr>
        </p:nvPicPr>
        <p:blipFill>
          <a:blip r:embed="rId2"/>
          <a:stretch>
            <a:fillRect/>
          </a:stretch>
        </p:blipFill>
        <p:spPr>
          <a:xfrm>
            <a:off x="389785" y="-1"/>
            <a:ext cx="8052868" cy="5077691"/>
          </a:xfrm>
          <a:prstGeom prst="rect">
            <a:avLst/>
          </a:prstGeom>
        </p:spPr>
      </p:pic>
      <p:sp>
        <p:nvSpPr>
          <p:cNvPr id="5" name="TextBox 4">
            <a:extLst>
              <a:ext uri="{FF2B5EF4-FFF2-40B4-BE49-F238E27FC236}">
                <a16:creationId xmlns:a16="http://schemas.microsoft.com/office/drawing/2014/main" id="{257F3040-1A10-4A0F-B9D6-50C2EBF360E0}"/>
              </a:ext>
            </a:extLst>
          </p:cNvPr>
          <p:cNvSpPr txBox="1"/>
          <p:nvPr/>
        </p:nvSpPr>
        <p:spPr>
          <a:xfrm>
            <a:off x="1768757" y="965236"/>
            <a:ext cx="5255095" cy="1024393"/>
          </a:xfrm>
          <a:prstGeom prst="rect">
            <a:avLst/>
          </a:prstGeom>
          <a:noFill/>
        </p:spPr>
        <p:txBody>
          <a:bodyPr wrap="square" lIns="68589" tIns="34295" rIns="68589" bIns="34295" rtlCol="0">
            <a:spAutoFit/>
          </a:bodyPr>
          <a:lstStyle/>
          <a:p>
            <a:pPr algn="ctr">
              <a:lnSpc>
                <a:spcPct val="80000"/>
              </a:lnSpc>
            </a:pPr>
            <a:r>
              <a:rPr lang="en-US" sz="3800" b="1" dirty="0">
                <a:solidFill>
                  <a:schemeClr val="accent6"/>
                </a:solidFill>
                <a:latin typeface="Calibri"/>
                <a:cs typeface="Calibri"/>
              </a:rPr>
              <a:t>Sexual Brokenness</a:t>
            </a:r>
          </a:p>
          <a:p>
            <a:pPr algn="ctr">
              <a:lnSpc>
                <a:spcPct val="80000"/>
              </a:lnSpc>
            </a:pPr>
            <a:r>
              <a:rPr lang="en-US" sz="3800" b="1" dirty="0">
                <a:solidFill>
                  <a:schemeClr val="accent6"/>
                </a:solidFill>
                <a:latin typeface="Calibri"/>
                <a:cs typeface="Calibri"/>
              </a:rPr>
              <a:t>Systemic Cultural Issue</a:t>
            </a:r>
          </a:p>
        </p:txBody>
      </p:sp>
      <p:sp>
        <p:nvSpPr>
          <p:cNvPr id="6" name="TextBox 5">
            <a:extLst>
              <a:ext uri="{FF2B5EF4-FFF2-40B4-BE49-F238E27FC236}">
                <a16:creationId xmlns:a16="http://schemas.microsoft.com/office/drawing/2014/main" id="{D767F323-BD33-4178-81C1-C3FBB401E7D5}"/>
              </a:ext>
            </a:extLst>
          </p:cNvPr>
          <p:cNvSpPr txBox="1"/>
          <p:nvPr/>
        </p:nvSpPr>
        <p:spPr>
          <a:xfrm>
            <a:off x="633887" y="2447987"/>
            <a:ext cx="3872607" cy="2469917"/>
          </a:xfrm>
          <a:prstGeom prst="rect">
            <a:avLst/>
          </a:prstGeom>
          <a:noFill/>
        </p:spPr>
        <p:txBody>
          <a:bodyPr wrap="square" lIns="68589" tIns="34295" rIns="68589" bIns="34295" rtlCol="0">
            <a:spAutoFit/>
          </a:bodyPr>
          <a:lstStyle/>
          <a:p>
            <a:r>
              <a:rPr lang="en-US" sz="1200" dirty="0">
                <a:latin typeface="Calibri"/>
                <a:cs typeface="Calibri"/>
              </a:rPr>
              <a:t>Porn Addiction (Compulsivity)</a:t>
            </a:r>
          </a:p>
          <a:p>
            <a:r>
              <a:rPr lang="en-US" sz="1200" dirty="0">
                <a:latin typeface="Calibri"/>
                <a:cs typeface="Calibri"/>
              </a:rPr>
              <a:t>Classic Sexual Addiction (Compulsivity)</a:t>
            </a:r>
          </a:p>
          <a:p>
            <a:r>
              <a:rPr lang="en-US" sz="1200" dirty="0">
                <a:latin typeface="Calibri"/>
                <a:cs typeface="Calibri"/>
              </a:rPr>
              <a:t>Sexual Impulsivity</a:t>
            </a:r>
          </a:p>
          <a:p>
            <a:r>
              <a:rPr lang="en-US" sz="1200" dirty="0">
                <a:latin typeface="Calibri"/>
                <a:cs typeface="Calibri"/>
              </a:rPr>
              <a:t>Emotional/Physical Affairs</a:t>
            </a:r>
          </a:p>
          <a:p>
            <a:r>
              <a:rPr lang="en-US" sz="1200" dirty="0">
                <a:latin typeface="Calibri"/>
                <a:cs typeface="Calibri"/>
              </a:rPr>
              <a:t>Sexual Abuse</a:t>
            </a:r>
          </a:p>
          <a:p>
            <a:r>
              <a:rPr lang="en-US" sz="1200" dirty="0">
                <a:latin typeface="Calibri"/>
                <a:cs typeface="Calibri"/>
              </a:rPr>
              <a:t>Sexual Aversion (Anorexia)</a:t>
            </a:r>
          </a:p>
          <a:p>
            <a:r>
              <a:rPr lang="en-US" sz="1200" dirty="0">
                <a:latin typeface="Calibri"/>
                <a:cs typeface="Calibri"/>
              </a:rPr>
              <a:t>Eroticized Rage</a:t>
            </a:r>
          </a:p>
          <a:p>
            <a:r>
              <a:rPr lang="en-US" sz="1200" dirty="0">
                <a:latin typeface="Calibri"/>
                <a:cs typeface="Calibri"/>
              </a:rPr>
              <a:t>Pornification of Culture (Music, Movies, TV)</a:t>
            </a:r>
          </a:p>
          <a:p>
            <a:r>
              <a:rPr lang="en-US" sz="1200" dirty="0">
                <a:latin typeface="Calibri"/>
                <a:cs typeface="Calibri"/>
              </a:rPr>
              <a:t>Make-up Sex</a:t>
            </a:r>
          </a:p>
          <a:p>
            <a:r>
              <a:rPr lang="en-US" sz="1200" dirty="0">
                <a:latin typeface="Calibri"/>
                <a:cs typeface="Calibri"/>
              </a:rPr>
              <a:t>Punitive Withholding</a:t>
            </a:r>
          </a:p>
          <a:p>
            <a:r>
              <a:rPr lang="en-US" sz="1200" dirty="0">
                <a:latin typeface="Calibri"/>
                <a:cs typeface="Calibri"/>
              </a:rPr>
              <a:t>Prostitution</a:t>
            </a:r>
          </a:p>
          <a:p>
            <a:r>
              <a:rPr lang="en-US" sz="1200" dirty="0">
                <a:latin typeface="Calibri"/>
                <a:cs typeface="Calibri"/>
              </a:rPr>
              <a:t>Exhibitionism/Voyeurism</a:t>
            </a:r>
          </a:p>
          <a:p>
            <a:r>
              <a:rPr lang="en-US" sz="1200" dirty="0">
                <a:latin typeface="Calibri"/>
                <a:cs typeface="Calibri"/>
              </a:rPr>
              <a:t>Frotteurism</a:t>
            </a:r>
            <a:endParaRPr lang="en-US" sz="1500" dirty="0">
              <a:latin typeface="Calibri"/>
              <a:cs typeface="Calibri"/>
            </a:endParaRPr>
          </a:p>
        </p:txBody>
      </p:sp>
      <p:sp>
        <p:nvSpPr>
          <p:cNvPr id="7" name="TextBox 6">
            <a:extLst>
              <a:ext uri="{FF2B5EF4-FFF2-40B4-BE49-F238E27FC236}">
                <a16:creationId xmlns:a16="http://schemas.microsoft.com/office/drawing/2014/main" id="{10294DDA-F788-4C71-99F2-42DB410D5790}"/>
              </a:ext>
            </a:extLst>
          </p:cNvPr>
          <p:cNvSpPr txBox="1"/>
          <p:nvPr/>
        </p:nvSpPr>
        <p:spPr>
          <a:xfrm>
            <a:off x="5098734" y="2571750"/>
            <a:ext cx="3655481" cy="2346806"/>
          </a:xfrm>
          <a:prstGeom prst="rect">
            <a:avLst/>
          </a:prstGeom>
          <a:noFill/>
        </p:spPr>
        <p:txBody>
          <a:bodyPr wrap="square" lIns="68589" tIns="34295" rIns="68589" bIns="34295" rtlCol="0">
            <a:spAutoFit/>
          </a:bodyPr>
          <a:lstStyle/>
          <a:p>
            <a:r>
              <a:rPr lang="en-US" sz="1200" dirty="0">
                <a:latin typeface="Calibri"/>
                <a:cs typeface="Calibri"/>
              </a:rPr>
              <a:t>Obligatory/Duty Sex (The Great Sex Rescue)</a:t>
            </a:r>
          </a:p>
          <a:p>
            <a:r>
              <a:rPr lang="en-US" sz="1200" dirty="0">
                <a:cs typeface="Calibri"/>
              </a:rPr>
              <a:t>Female Pornography (Romance Fantasy)</a:t>
            </a:r>
          </a:p>
          <a:p>
            <a:r>
              <a:rPr lang="en-US" sz="1200" dirty="0">
                <a:latin typeface="Calibri"/>
                <a:cs typeface="Calibri"/>
              </a:rPr>
              <a:t>Home Produced Pornography (Sexting)</a:t>
            </a:r>
          </a:p>
          <a:p>
            <a:r>
              <a:rPr lang="en-US" sz="1200" dirty="0">
                <a:latin typeface="Calibri"/>
                <a:cs typeface="Calibri"/>
              </a:rPr>
              <a:t>Sex &amp; Love Addiction (Infatuation)</a:t>
            </a:r>
          </a:p>
          <a:p>
            <a:r>
              <a:rPr lang="en-US" sz="1200" dirty="0">
                <a:latin typeface="Calibri"/>
                <a:cs typeface="Calibri"/>
              </a:rPr>
              <a:t>Sexual Bargaining (Using Sex)</a:t>
            </a:r>
          </a:p>
          <a:p>
            <a:r>
              <a:rPr lang="en-US" sz="1200" dirty="0">
                <a:latin typeface="Calibri"/>
                <a:cs typeface="Calibri"/>
              </a:rPr>
              <a:t>Body Image Issues</a:t>
            </a:r>
          </a:p>
          <a:p>
            <a:r>
              <a:rPr lang="en-US" sz="1200" dirty="0">
                <a:latin typeface="Calibri"/>
                <a:cs typeface="Calibri"/>
              </a:rPr>
              <a:t>Sexual Shame (Past Behaviors)</a:t>
            </a:r>
          </a:p>
          <a:p>
            <a:r>
              <a:rPr lang="en-US" sz="1200" dirty="0">
                <a:latin typeface="Calibri"/>
                <a:cs typeface="Calibri"/>
              </a:rPr>
              <a:t>Sex Negative Messages/Spiritual Abuse</a:t>
            </a:r>
          </a:p>
          <a:p>
            <a:r>
              <a:rPr lang="en-US" sz="1200" dirty="0">
                <a:latin typeface="Calibri"/>
                <a:cs typeface="Calibri"/>
              </a:rPr>
              <a:t>Sexual Confusion/Gender Dysphoria</a:t>
            </a:r>
          </a:p>
          <a:p>
            <a:r>
              <a:rPr lang="en-US" sz="1200" dirty="0">
                <a:latin typeface="Calibri"/>
                <a:cs typeface="Calibri"/>
              </a:rPr>
              <a:t>Unwanted Same Sex Attraction</a:t>
            </a:r>
          </a:p>
          <a:p>
            <a:r>
              <a:rPr lang="en-US" sz="1200" dirty="0">
                <a:latin typeface="Calibri"/>
                <a:cs typeface="Calibri"/>
              </a:rPr>
              <a:t>Loose Boundaries (Sexual Jokes, Innuendo)</a:t>
            </a:r>
          </a:p>
          <a:p>
            <a:r>
              <a:rPr lang="en-US" sz="1600" b="1" i="1" dirty="0">
                <a:solidFill>
                  <a:srgbClr val="FF0000"/>
                </a:solidFill>
                <a:latin typeface="Calibri"/>
                <a:cs typeface="Calibri"/>
              </a:rPr>
              <a:t>This is only a partial list……</a:t>
            </a:r>
          </a:p>
        </p:txBody>
      </p:sp>
    </p:spTree>
    <p:extLst>
      <p:ext uri="{BB962C8B-B14F-4D97-AF65-F5344CB8AC3E}">
        <p14:creationId xmlns:p14="http://schemas.microsoft.com/office/powerpoint/2010/main" val="27958719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70344"/>
            <a:ext cx="8229600" cy="4218776"/>
          </a:xfrm>
        </p:spPr>
        <p:txBody>
          <a:bodyPr>
            <a:noAutofit/>
          </a:bodyPr>
          <a:lstStyle/>
          <a:p>
            <a:pPr marL="0" indent="0" algn="l">
              <a:buNone/>
            </a:pPr>
            <a:endParaRPr lang="en-US" sz="2000" b="0" i="0" dirty="0">
              <a:solidFill>
                <a:srgbClr val="000000"/>
              </a:solidFill>
              <a:effectLst/>
              <a:latin typeface="source sans pro" panose="020B0503030403020204" pitchFamily="34" charset="0"/>
            </a:endParaRPr>
          </a:p>
          <a:p>
            <a:pPr marL="0" indent="0" algn="l">
              <a:buNone/>
            </a:pPr>
            <a:r>
              <a:rPr lang="en-US" sz="2000" b="0" i="0" dirty="0">
                <a:solidFill>
                  <a:srgbClr val="000000"/>
                </a:solidFill>
                <a:effectLst/>
                <a:latin typeface="source sans pro" panose="020B0503030403020204" pitchFamily="34" charset="0"/>
              </a:rPr>
              <a:t>In the case of out-of-control sexual behaviors, researchers have largely fallen into one of four camps:</a:t>
            </a:r>
          </a:p>
          <a:p>
            <a:pPr algn="l">
              <a:buFont typeface="+mj-lt"/>
              <a:buAutoNum type="arabicPeriod"/>
            </a:pPr>
            <a:r>
              <a:rPr lang="en-US" sz="2000" b="0" i="0" dirty="0">
                <a:solidFill>
                  <a:srgbClr val="000000"/>
                </a:solidFill>
                <a:effectLst/>
                <a:latin typeface="source sans pro" panose="020B0503030403020204" pitchFamily="34" charset="0"/>
              </a:rPr>
              <a:t>The out-of-control sexual behaviors are indicative of an </a:t>
            </a:r>
            <a:r>
              <a:rPr lang="en-US" sz="2000" b="1" i="0" dirty="0">
                <a:solidFill>
                  <a:srgbClr val="000000"/>
                </a:solidFill>
                <a:effectLst/>
                <a:latin typeface="source sans pro" panose="020B0503030403020204" pitchFamily="34" charset="0"/>
              </a:rPr>
              <a:t>addictive disorder </a:t>
            </a:r>
            <a:r>
              <a:rPr lang="en-US" sz="2000" b="0" i="0" dirty="0">
                <a:solidFill>
                  <a:srgbClr val="000000"/>
                </a:solidFill>
                <a:effectLst/>
                <a:latin typeface="source sans pro" panose="020B0503030403020204" pitchFamily="34" charset="0"/>
              </a:rPr>
              <a:t>(like substance abuse addictions),</a:t>
            </a:r>
          </a:p>
          <a:p>
            <a:pPr algn="l">
              <a:buFont typeface="+mj-lt"/>
              <a:buAutoNum type="arabicPeriod"/>
            </a:pPr>
            <a:r>
              <a:rPr lang="en-US" sz="2000" b="0" i="0" dirty="0">
                <a:solidFill>
                  <a:srgbClr val="000000"/>
                </a:solidFill>
                <a:effectLst/>
                <a:latin typeface="source sans pro" panose="020B0503030403020204" pitchFamily="34" charset="0"/>
              </a:rPr>
              <a:t>The behaviors are indicative of a </a:t>
            </a:r>
            <a:r>
              <a:rPr lang="en-US" sz="2000" b="1" i="0" dirty="0">
                <a:solidFill>
                  <a:srgbClr val="000000"/>
                </a:solidFill>
                <a:effectLst/>
                <a:latin typeface="source sans pro" panose="020B0503030403020204" pitchFamily="34" charset="0"/>
              </a:rPr>
              <a:t>hypersexual disorder </a:t>
            </a:r>
            <a:r>
              <a:rPr lang="en-US" sz="2000" b="0" i="0" dirty="0">
                <a:solidFill>
                  <a:srgbClr val="000000"/>
                </a:solidFill>
                <a:effectLst/>
                <a:latin typeface="source sans pro" panose="020B0503030403020204" pitchFamily="34" charset="0"/>
              </a:rPr>
              <a:t>(excessive sexual behaviors/output in a given time period),</a:t>
            </a:r>
          </a:p>
          <a:p>
            <a:pPr algn="l">
              <a:buFont typeface="+mj-lt"/>
              <a:buAutoNum type="arabicPeriod"/>
            </a:pPr>
            <a:r>
              <a:rPr lang="en-US" sz="2000" b="0" i="0" dirty="0">
                <a:solidFill>
                  <a:srgbClr val="000000"/>
                </a:solidFill>
                <a:effectLst/>
                <a:latin typeface="source sans pro" panose="020B0503030403020204" pitchFamily="34" charset="0"/>
              </a:rPr>
              <a:t> The behaviors are indicative of an </a:t>
            </a:r>
            <a:r>
              <a:rPr lang="en-US" sz="2000" b="1" i="0" dirty="0">
                <a:solidFill>
                  <a:srgbClr val="000000"/>
                </a:solidFill>
                <a:effectLst/>
                <a:latin typeface="source sans pro" panose="020B0503030403020204" pitchFamily="34" charset="0"/>
              </a:rPr>
              <a:t>impulse-control disorder </a:t>
            </a:r>
            <a:r>
              <a:rPr lang="en-US" sz="2000" b="0" i="0" dirty="0">
                <a:solidFill>
                  <a:srgbClr val="000000"/>
                </a:solidFill>
                <a:effectLst/>
                <a:latin typeface="source sans pro" panose="020B0503030403020204" pitchFamily="34" charset="0"/>
              </a:rPr>
              <a:t>(impulsivity-driven sexual behaviors), or</a:t>
            </a:r>
          </a:p>
          <a:p>
            <a:pPr algn="l">
              <a:buFont typeface="+mj-lt"/>
              <a:buAutoNum type="arabicPeriod"/>
            </a:pPr>
            <a:r>
              <a:rPr lang="en-US" sz="2000" b="0" i="0" dirty="0">
                <a:solidFill>
                  <a:srgbClr val="000000"/>
                </a:solidFill>
                <a:effectLst/>
                <a:latin typeface="source sans pro" panose="020B0503030403020204" pitchFamily="34" charset="0"/>
              </a:rPr>
              <a:t>The behaviors are indicative of a </a:t>
            </a:r>
            <a:r>
              <a:rPr lang="en-US" sz="2000" b="1" i="0" dirty="0">
                <a:solidFill>
                  <a:srgbClr val="000000"/>
                </a:solidFill>
                <a:effectLst/>
                <a:latin typeface="source sans pro" panose="020B0503030403020204" pitchFamily="34" charset="0"/>
              </a:rPr>
              <a:t>compulsive disorder </a:t>
            </a:r>
            <a:r>
              <a:rPr lang="en-US" sz="2000" b="0" i="0" dirty="0">
                <a:solidFill>
                  <a:srgbClr val="000000"/>
                </a:solidFill>
                <a:effectLst/>
                <a:latin typeface="source sans pro" panose="020B0503030403020204" pitchFamily="34" charset="0"/>
              </a:rPr>
              <a:t>(compulsive sexual behaviors, perhaps a symptom of an obsessive-compulsive disorder or OCD).</a:t>
            </a:r>
          </a:p>
          <a:p>
            <a:pPr marL="0" indent="0">
              <a:buNone/>
            </a:pPr>
            <a:br>
              <a:rPr lang="en-US" dirty="0"/>
            </a:br>
            <a:endParaRPr lang="en-US" b="1" dirty="0">
              <a:solidFill>
                <a:srgbClr val="77BD61"/>
              </a:solidFill>
              <a:latin typeface="Calibri"/>
              <a:cs typeface="Calibri"/>
            </a:endParaRPr>
          </a:p>
          <a:p>
            <a:endParaRPr lang="en-US" dirty="0">
              <a:latin typeface="Calibri"/>
              <a:cs typeface="Calibri"/>
            </a:endParaRPr>
          </a:p>
          <a:p>
            <a:endParaRPr lang="en-US" dirty="0">
              <a:latin typeface="Calibri"/>
              <a:cs typeface="Calibri"/>
            </a:endParaRPr>
          </a:p>
        </p:txBody>
      </p:sp>
      <p:sp>
        <p:nvSpPr>
          <p:cNvPr id="6" name="Title 1">
            <a:extLst>
              <a:ext uri="{FF2B5EF4-FFF2-40B4-BE49-F238E27FC236}">
                <a16:creationId xmlns:a16="http://schemas.microsoft.com/office/drawing/2014/main" id="{B065932B-0591-417D-9C75-090053937227}"/>
              </a:ext>
            </a:extLst>
          </p:cNvPr>
          <p:cNvSpPr>
            <a:spLocks noGrp="1"/>
          </p:cNvSpPr>
          <p:nvPr>
            <p:ph type="title"/>
          </p:nvPr>
        </p:nvSpPr>
        <p:spPr>
          <a:xfrm>
            <a:off x="457200" y="98403"/>
            <a:ext cx="8229600" cy="352702"/>
          </a:xfrm>
        </p:spPr>
        <p:txBody>
          <a:bodyPr>
            <a:normAutofit fontScale="90000"/>
          </a:bodyPr>
          <a:lstStyle/>
          <a:p>
            <a:r>
              <a:rPr lang="en-US" sz="2400" b="1" dirty="0">
                <a:solidFill>
                  <a:srgbClr val="77BD61"/>
                </a:solidFill>
                <a:cs typeface="Calibri"/>
              </a:rPr>
              <a:t>Prevalence</a:t>
            </a:r>
            <a:endParaRPr lang="en-US" sz="2400" b="1" dirty="0">
              <a:solidFill>
                <a:srgbClr val="77BD61"/>
              </a:solidFill>
              <a:latin typeface="Calibri"/>
              <a:cs typeface="Calibri"/>
            </a:endParaRPr>
          </a:p>
        </p:txBody>
      </p:sp>
    </p:spTree>
    <p:extLst>
      <p:ext uri="{BB962C8B-B14F-4D97-AF65-F5344CB8AC3E}">
        <p14:creationId xmlns:p14="http://schemas.microsoft.com/office/powerpoint/2010/main" val="13942899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8403"/>
            <a:ext cx="8229600" cy="352702"/>
          </a:xfrm>
        </p:spPr>
        <p:txBody>
          <a:bodyPr>
            <a:normAutofit fontScale="90000"/>
          </a:bodyPr>
          <a:lstStyle/>
          <a:p>
            <a:r>
              <a:rPr lang="en-US" sz="2400" b="1" dirty="0">
                <a:solidFill>
                  <a:srgbClr val="77BD61"/>
                </a:solidFill>
                <a:cs typeface="Calibri"/>
              </a:rPr>
              <a:t>Diagnosis</a:t>
            </a:r>
            <a:endParaRPr lang="en-US" sz="2400" b="1" dirty="0">
              <a:solidFill>
                <a:srgbClr val="77BD61"/>
              </a:solidFill>
              <a:latin typeface="Calibri"/>
              <a:cs typeface="Calibri"/>
            </a:endParaRPr>
          </a:p>
        </p:txBody>
      </p:sp>
      <p:sp>
        <p:nvSpPr>
          <p:cNvPr id="5" name="Content Placeholder 4">
            <a:extLst>
              <a:ext uri="{FF2B5EF4-FFF2-40B4-BE49-F238E27FC236}">
                <a16:creationId xmlns:a16="http://schemas.microsoft.com/office/drawing/2014/main" id="{D73317CF-865F-4451-9537-556CCDBC3A71}"/>
              </a:ext>
            </a:extLst>
          </p:cNvPr>
          <p:cNvSpPr>
            <a:spLocks noGrp="1"/>
          </p:cNvSpPr>
          <p:nvPr>
            <p:ph idx="1"/>
          </p:nvPr>
        </p:nvSpPr>
        <p:spPr>
          <a:xfrm>
            <a:off x="371856" y="468632"/>
            <a:ext cx="8229600" cy="3871720"/>
          </a:xfrm>
        </p:spPr>
        <p:txBody>
          <a:bodyPr>
            <a:normAutofit/>
          </a:bodyPr>
          <a:lstStyle/>
          <a:p>
            <a:pPr marL="457200" indent="-457200">
              <a:buFont typeface="+mj-lt"/>
              <a:buAutoNum type="arabicPeriod"/>
            </a:pPr>
            <a:r>
              <a:rPr lang="en-US" dirty="0"/>
              <a:t>Recurrent failure (pattern) to resist sexual impulses to engage in specific sexual behaviors</a:t>
            </a:r>
          </a:p>
          <a:p>
            <a:pPr marL="457200" indent="-457200">
              <a:buFont typeface="+mj-lt"/>
              <a:buAutoNum type="arabicPeriod"/>
            </a:pPr>
            <a:r>
              <a:rPr lang="en-US" dirty="0"/>
              <a:t>Engaged in sexual behaviors to a greater extent or over a longer period than intended</a:t>
            </a:r>
          </a:p>
          <a:p>
            <a:pPr marL="457200" indent="-457200">
              <a:buFont typeface="+mj-lt"/>
              <a:buAutoNum type="arabicPeriod"/>
            </a:pPr>
            <a:r>
              <a:rPr lang="en-US" dirty="0"/>
              <a:t>Long-standing desire, or a history of unsuccessful efforts to stop, reduce, or control sexual behaviors.</a:t>
            </a:r>
          </a:p>
          <a:p>
            <a:pPr marL="457200" indent="-457200">
              <a:buFont typeface="+mj-lt"/>
              <a:buAutoNum type="arabicPeriod"/>
            </a:pPr>
            <a:r>
              <a:rPr lang="en-US" dirty="0"/>
              <a:t>Spent excessive time obtaining sex, being sexual, or recovering from sexual experiences</a:t>
            </a:r>
          </a:p>
          <a:p>
            <a:pPr marL="457200" indent="-457200">
              <a:buFont typeface="+mj-lt"/>
              <a:buAutoNum type="arabicPeriod"/>
            </a:pPr>
            <a:r>
              <a:rPr lang="en-US" dirty="0"/>
              <a:t>Obsessed with preparing for sexual activities</a:t>
            </a:r>
          </a:p>
          <a:p>
            <a:endParaRPr lang="en-US" dirty="0"/>
          </a:p>
        </p:txBody>
      </p:sp>
    </p:spTree>
    <p:extLst>
      <p:ext uri="{BB962C8B-B14F-4D97-AF65-F5344CB8AC3E}">
        <p14:creationId xmlns:p14="http://schemas.microsoft.com/office/powerpoint/2010/main" val="29116384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B07818F-371A-4693-A168-24C9A6CB0F1E}"/>
              </a:ext>
            </a:extLst>
          </p:cNvPr>
          <p:cNvPicPr>
            <a:picLocks noChangeAspect="1"/>
          </p:cNvPicPr>
          <p:nvPr/>
        </p:nvPicPr>
        <p:blipFill>
          <a:blip r:embed="rId2"/>
          <a:stretch>
            <a:fillRect/>
          </a:stretch>
        </p:blipFill>
        <p:spPr>
          <a:xfrm>
            <a:off x="67825" y="0"/>
            <a:ext cx="7468689" cy="3341594"/>
          </a:xfrm>
          <a:prstGeom prst="rect">
            <a:avLst/>
          </a:prstGeom>
        </p:spPr>
      </p:pic>
      <p:pic>
        <p:nvPicPr>
          <p:cNvPr id="9" name="Picture 8">
            <a:extLst>
              <a:ext uri="{FF2B5EF4-FFF2-40B4-BE49-F238E27FC236}">
                <a16:creationId xmlns:a16="http://schemas.microsoft.com/office/drawing/2014/main" id="{8C6CA42B-AE05-4DB8-89AC-CCE92713FFB6}"/>
              </a:ext>
            </a:extLst>
          </p:cNvPr>
          <p:cNvPicPr>
            <a:picLocks noChangeAspect="1"/>
          </p:cNvPicPr>
          <p:nvPr/>
        </p:nvPicPr>
        <p:blipFill>
          <a:blip r:embed="rId3"/>
          <a:stretch>
            <a:fillRect/>
          </a:stretch>
        </p:blipFill>
        <p:spPr>
          <a:xfrm>
            <a:off x="5002756" y="2888482"/>
            <a:ext cx="3846736" cy="1348471"/>
          </a:xfrm>
          <a:prstGeom prst="rect">
            <a:avLst/>
          </a:prstGeom>
        </p:spPr>
      </p:pic>
    </p:spTree>
    <p:extLst>
      <p:ext uri="{BB962C8B-B14F-4D97-AF65-F5344CB8AC3E}">
        <p14:creationId xmlns:p14="http://schemas.microsoft.com/office/powerpoint/2010/main" val="15379928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8403"/>
            <a:ext cx="8229600" cy="352702"/>
          </a:xfrm>
        </p:spPr>
        <p:txBody>
          <a:bodyPr>
            <a:normAutofit fontScale="90000"/>
          </a:bodyPr>
          <a:lstStyle/>
          <a:p>
            <a:r>
              <a:rPr lang="en-US" sz="2400" b="1" dirty="0">
                <a:solidFill>
                  <a:srgbClr val="77BD61"/>
                </a:solidFill>
                <a:cs typeface="Calibri"/>
              </a:rPr>
              <a:t>Diagnosis</a:t>
            </a:r>
            <a:endParaRPr lang="en-US" sz="2400" b="1" dirty="0">
              <a:solidFill>
                <a:srgbClr val="77BD61"/>
              </a:solidFill>
              <a:latin typeface="Calibri"/>
              <a:cs typeface="Calibri"/>
            </a:endParaRPr>
          </a:p>
        </p:txBody>
      </p:sp>
      <p:sp>
        <p:nvSpPr>
          <p:cNvPr id="5" name="Content Placeholder 4">
            <a:extLst>
              <a:ext uri="{FF2B5EF4-FFF2-40B4-BE49-F238E27FC236}">
                <a16:creationId xmlns:a16="http://schemas.microsoft.com/office/drawing/2014/main" id="{D73317CF-865F-4451-9537-556CCDBC3A71}"/>
              </a:ext>
            </a:extLst>
          </p:cNvPr>
          <p:cNvSpPr>
            <a:spLocks noGrp="1"/>
          </p:cNvSpPr>
          <p:nvPr>
            <p:ph idx="1"/>
          </p:nvPr>
        </p:nvSpPr>
        <p:spPr>
          <a:xfrm>
            <a:off x="371856" y="635890"/>
            <a:ext cx="8229600" cy="3871720"/>
          </a:xfrm>
        </p:spPr>
        <p:txBody>
          <a:bodyPr>
            <a:normAutofit fontScale="92500"/>
          </a:bodyPr>
          <a:lstStyle/>
          <a:p>
            <a:pPr marL="314291" marR="0" indent="-342900">
              <a:lnSpc>
                <a:spcPct val="107000"/>
              </a:lnSpc>
              <a:spcBef>
                <a:spcPts val="0"/>
              </a:spcBef>
              <a:spcAft>
                <a:spcPts val="800"/>
              </a:spcAft>
              <a:buFont typeface="+mj-lt"/>
              <a:buAutoNum type="arabicPeriod" startAt="6"/>
            </a:pPr>
            <a:r>
              <a:rPr lang="en-US" dirty="0">
                <a:effectLst/>
                <a:latin typeface="Calibri" panose="020F0502020204030204" pitchFamily="34" charset="0"/>
                <a:ea typeface="Calibri" panose="020F0502020204030204" pitchFamily="34" charset="0"/>
                <a:cs typeface="Times New Roman" panose="02020603050405020304" pitchFamily="18" charset="0"/>
              </a:rPr>
              <a:t>Frequently engaged in sexual behavior when expected to be fulfilling occupational, academic, domestic, or social obligations</a:t>
            </a:r>
          </a:p>
          <a:p>
            <a:pPr marL="314291" marR="0" indent="-342900">
              <a:lnSpc>
                <a:spcPct val="107000"/>
              </a:lnSpc>
              <a:spcBef>
                <a:spcPts val="0"/>
              </a:spcBef>
              <a:spcAft>
                <a:spcPts val="800"/>
              </a:spcAft>
              <a:buFont typeface="+mj-lt"/>
              <a:buAutoNum type="arabicPeriod" startAt="6"/>
            </a:pPr>
            <a:r>
              <a:rPr lang="en-US" dirty="0">
                <a:effectLst/>
                <a:latin typeface="Calibri" panose="020F0502020204030204" pitchFamily="34" charset="0"/>
                <a:ea typeface="Calibri" panose="020F0502020204030204" pitchFamily="34" charset="0"/>
                <a:cs typeface="Times New Roman" panose="02020603050405020304" pitchFamily="18" charset="0"/>
              </a:rPr>
              <a:t>Continued sexual behavior despite knowing it has caused or exacerbated social, financial, psychological, or physical problems</a:t>
            </a:r>
          </a:p>
          <a:p>
            <a:pPr marL="314291" marR="0" indent="-342900">
              <a:lnSpc>
                <a:spcPct val="107000"/>
              </a:lnSpc>
              <a:spcBef>
                <a:spcPts val="0"/>
              </a:spcBef>
              <a:spcAft>
                <a:spcPts val="800"/>
              </a:spcAft>
              <a:buFont typeface="+mj-lt"/>
              <a:buAutoNum type="arabicPeriod" startAt="6"/>
            </a:pPr>
            <a:r>
              <a:rPr lang="en-US" dirty="0">
                <a:effectLst/>
                <a:latin typeface="Calibri" panose="020F0502020204030204" pitchFamily="34" charset="0"/>
                <a:ea typeface="Calibri" panose="020F0502020204030204" pitchFamily="34" charset="0"/>
                <a:cs typeface="Times New Roman" panose="02020603050405020304" pitchFamily="18" charset="0"/>
              </a:rPr>
              <a:t>Increased the intensity, frequency, number, or risk of sexual behaviors to achieve the desired effect, or experience diminished effect when continuing behaviors at the same level of intensity, frequency, number or risk.</a:t>
            </a:r>
          </a:p>
          <a:p>
            <a:endParaRPr lang="en-US" dirty="0"/>
          </a:p>
        </p:txBody>
      </p:sp>
    </p:spTree>
    <p:extLst>
      <p:ext uri="{BB962C8B-B14F-4D97-AF65-F5344CB8AC3E}">
        <p14:creationId xmlns:p14="http://schemas.microsoft.com/office/powerpoint/2010/main" val="9642720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8403"/>
            <a:ext cx="8229600" cy="352702"/>
          </a:xfrm>
        </p:spPr>
        <p:txBody>
          <a:bodyPr>
            <a:normAutofit fontScale="90000"/>
          </a:bodyPr>
          <a:lstStyle/>
          <a:p>
            <a:r>
              <a:rPr lang="en-US" sz="2400" b="1" dirty="0">
                <a:solidFill>
                  <a:srgbClr val="77BD61"/>
                </a:solidFill>
                <a:cs typeface="Calibri"/>
              </a:rPr>
              <a:t>Diagnosis</a:t>
            </a:r>
            <a:endParaRPr lang="en-US" sz="2400" b="1" dirty="0">
              <a:solidFill>
                <a:srgbClr val="77BD61"/>
              </a:solidFill>
              <a:latin typeface="Calibri"/>
              <a:cs typeface="Calibri"/>
            </a:endParaRPr>
          </a:p>
        </p:txBody>
      </p:sp>
      <p:sp>
        <p:nvSpPr>
          <p:cNvPr id="5" name="Content Placeholder 4">
            <a:extLst>
              <a:ext uri="{FF2B5EF4-FFF2-40B4-BE49-F238E27FC236}">
                <a16:creationId xmlns:a16="http://schemas.microsoft.com/office/drawing/2014/main" id="{D73317CF-865F-4451-9537-556CCDBC3A71}"/>
              </a:ext>
            </a:extLst>
          </p:cNvPr>
          <p:cNvSpPr>
            <a:spLocks noGrp="1"/>
          </p:cNvSpPr>
          <p:nvPr>
            <p:ph idx="1"/>
          </p:nvPr>
        </p:nvSpPr>
        <p:spPr>
          <a:xfrm>
            <a:off x="371856" y="979620"/>
            <a:ext cx="8229600" cy="2637639"/>
          </a:xfrm>
        </p:spPr>
        <p:txBody>
          <a:bodyPr>
            <a:normAutofit/>
          </a:bodyPr>
          <a:lstStyle/>
          <a:p>
            <a:pPr marL="428591" marR="0" indent="-457200">
              <a:lnSpc>
                <a:spcPct val="107000"/>
              </a:lnSpc>
              <a:spcBef>
                <a:spcPts val="0"/>
              </a:spcBef>
              <a:spcAft>
                <a:spcPts val="800"/>
              </a:spcAft>
              <a:buFont typeface="+mj-lt"/>
              <a:buAutoNum type="arabicPeriod" startAt="9"/>
            </a:pPr>
            <a:r>
              <a:rPr lang="en-US" dirty="0">
                <a:effectLst/>
                <a:latin typeface="Calibri" panose="020F0502020204030204" pitchFamily="34" charset="0"/>
                <a:ea typeface="Calibri" panose="020F0502020204030204" pitchFamily="34" charset="0"/>
                <a:cs typeface="Times New Roman" panose="02020603050405020304" pitchFamily="18" charset="0"/>
              </a:rPr>
              <a:t>Given up or limited social, occupational, or recreational activities because of sexual behavior</a:t>
            </a:r>
          </a:p>
          <a:p>
            <a:pPr marL="428591" marR="0" indent="-457200">
              <a:lnSpc>
                <a:spcPct val="107000"/>
              </a:lnSpc>
              <a:spcBef>
                <a:spcPts val="0"/>
              </a:spcBef>
              <a:spcAft>
                <a:spcPts val="800"/>
              </a:spcAft>
              <a:buFont typeface="+mj-lt"/>
              <a:buAutoNum type="arabicPeriod" startAt="9"/>
            </a:pPr>
            <a:r>
              <a:rPr lang="en-US" dirty="0">
                <a:effectLst/>
                <a:latin typeface="Calibri" panose="020F0502020204030204" pitchFamily="34" charset="0"/>
                <a:ea typeface="Calibri" panose="020F0502020204030204" pitchFamily="34" charset="0"/>
                <a:cs typeface="Times New Roman" panose="02020603050405020304" pitchFamily="18" charset="0"/>
              </a:rPr>
              <a:t>Become upset, anxious, restless, or irritable if unable to engage in sexual behavior.</a:t>
            </a:r>
          </a:p>
          <a:p>
            <a:endParaRPr lang="en-US" dirty="0"/>
          </a:p>
        </p:txBody>
      </p:sp>
    </p:spTree>
    <p:extLst>
      <p:ext uri="{BB962C8B-B14F-4D97-AF65-F5344CB8AC3E}">
        <p14:creationId xmlns:p14="http://schemas.microsoft.com/office/powerpoint/2010/main" val="13290073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DE8F4F7-BE2F-4AB7-8B44-3EEE4B2FA04B}"/>
              </a:ext>
            </a:extLst>
          </p:cNvPr>
          <p:cNvPicPr>
            <a:picLocks noChangeAspect="1"/>
          </p:cNvPicPr>
          <p:nvPr/>
        </p:nvPicPr>
        <p:blipFill>
          <a:blip r:embed="rId2"/>
          <a:stretch>
            <a:fillRect/>
          </a:stretch>
        </p:blipFill>
        <p:spPr>
          <a:xfrm>
            <a:off x="1710095" y="138306"/>
            <a:ext cx="5723809" cy="4266667"/>
          </a:xfrm>
          <a:prstGeom prst="rect">
            <a:avLst/>
          </a:prstGeom>
        </p:spPr>
      </p:pic>
    </p:spTree>
    <p:extLst>
      <p:ext uri="{BB962C8B-B14F-4D97-AF65-F5344CB8AC3E}">
        <p14:creationId xmlns:p14="http://schemas.microsoft.com/office/powerpoint/2010/main" val="40366886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5A37A2B-7129-476B-AB4B-92011A2FFEC6}"/>
              </a:ext>
            </a:extLst>
          </p:cNvPr>
          <p:cNvPicPr>
            <a:picLocks noChangeAspect="1"/>
          </p:cNvPicPr>
          <p:nvPr/>
        </p:nvPicPr>
        <p:blipFill>
          <a:blip r:embed="rId2"/>
          <a:stretch>
            <a:fillRect/>
          </a:stretch>
        </p:blipFill>
        <p:spPr>
          <a:xfrm>
            <a:off x="409665" y="0"/>
            <a:ext cx="8324669" cy="5143500"/>
          </a:xfrm>
          <a:prstGeom prst="rect">
            <a:avLst/>
          </a:prstGeom>
        </p:spPr>
      </p:pic>
    </p:spTree>
    <p:extLst>
      <p:ext uri="{BB962C8B-B14F-4D97-AF65-F5344CB8AC3E}">
        <p14:creationId xmlns:p14="http://schemas.microsoft.com/office/powerpoint/2010/main" val="33891049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rgbClr val="77BD6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9C61AF8-C17F-434F-8060-48431C639360}"/>
              </a:ext>
            </a:extLst>
          </p:cNvPr>
          <p:cNvPicPr>
            <a:picLocks noChangeAspect="1"/>
          </p:cNvPicPr>
          <p:nvPr/>
        </p:nvPicPr>
        <p:blipFill>
          <a:blip r:embed="rId2"/>
          <a:stretch>
            <a:fillRect/>
          </a:stretch>
        </p:blipFill>
        <p:spPr>
          <a:xfrm>
            <a:off x="96950" y="0"/>
            <a:ext cx="5979410" cy="3093824"/>
          </a:xfrm>
          <a:prstGeom prst="rect">
            <a:avLst/>
          </a:prstGeom>
        </p:spPr>
      </p:pic>
      <p:pic>
        <p:nvPicPr>
          <p:cNvPr id="3" name="Picture 2">
            <a:extLst>
              <a:ext uri="{FF2B5EF4-FFF2-40B4-BE49-F238E27FC236}">
                <a16:creationId xmlns:a16="http://schemas.microsoft.com/office/drawing/2014/main" id="{B2DDA5B3-8F58-4743-9825-0D2ED3853339}"/>
              </a:ext>
            </a:extLst>
          </p:cNvPr>
          <p:cNvPicPr>
            <a:picLocks noChangeAspect="1"/>
          </p:cNvPicPr>
          <p:nvPr/>
        </p:nvPicPr>
        <p:blipFill>
          <a:blip r:embed="rId3"/>
          <a:stretch>
            <a:fillRect/>
          </a:stretch>
        </p:blipFill>
        <p:spPr>
          <a:xfrm>
            <a:off x="4641689" y="1923980"/>
            <a:ext cx="4188315" cy="2956816"/>
          </a:xfrm>
          <a:prstGeom prst="rect">
            <a:avLst/>
          </a:prstGeom>
        </p:spPr>
      </p:pic>
      <p:sp>
        <p:nvSpPr>
          <p:cNvPr id="4" name="TextBox 3">
            <a:extLst>
              <a:ext uri="{FF2B5EF4-FFF2-40B4-BE49-F238E27FC236}">
                <a16:creationId xmlns:a16="http://schemas.microsoft.com/office/drawing/2014/main" id="{84A42F02-C56B-48C4-A49B-7404CF01054E}"/>
              </a:ext>
            </a:extLst>
          </p:cNvPr>
          <p:cNvSpPr txBox="1"/>
          <p:nvPr/>
        </p:nvSpPr>
        <p:spPr>
          <a:xfrm>
            <a:off x="1761564" y="3729969"/>
            <a:ext cx="3036583" cy="1015663"/>
          </a:xfrm>
          <a:prstGeom prst="rect">
            <a:avLst/>
          </a:prstGeom>
          <a:noFill/>
        </p:spPr>
        <p:txBody>
          <a:bodyPr wrap="square" rtlCol="0">
            <a:spAutoFit/>
          </a:bodyPr>
          <a:lstStyle/>
          <a:p>
            <a:pPr marL="0" marR="0" lvl="0" indent="0" algn="l" defTabSz="342946"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Roboto" panose="02000000000000000000" pitchFamily="2" charset="0"/>
                <a:ea typeface="+mn-ea"/>
                <a:cs typeface="+mn-cs"/>
              </a:rPr>
              <a:t>The Great Porn Experiment Gary Wilson </a:t>
            </a:r>
            <a:r>
              <a:rPr kumimoji="0" lang="en-US" sz="2000" b="0" i="0" u="none" strike="noStrike" kern="1200" cap="none" spc="0" normalizeH="0" baseline="0" noProof="0" dirty="0" err="1">
                <a:ln>
                  <a:noFill/>
                </a:ln>
                <a:solidFill>
                  <a:prstClr val="black"/>
                </a:solidFill>
                <a:effectLst/>
                <a:uLnTx/>
                <a:uFillTx/>
                <a:latin typeface="Roboto" panose="02000000000000000000" pitchFamily="2" charset="0"/>
                <a:ea typeface="+mn-ea"/>
                <a:cs typeface="+mn-cs"/>
              </a:rPr>
              <a:t>TEDxGlasgow</a:t>
            </a:r>
            <a:endParaRPr kumimoji="0" lang="en-US" sz="2000" b="0" i="0" u="none" strike="noStrike" kern="1200" cap="none" spc="0" normalizeH="0" baseline="0" noProof="0" dirty="0">
              <a:ln>
                <a:noFill/>
              </a:ln>
              <a:solidFill>
                <a:prstClr val="black"/>
              </a:solidFill>
              <a:effectLst/>
              <a:uLnTx/>
              <a:uFillTx/>
              <a:latin typeface="Roboto" panose="02000000000000000000" pitchFamily="2" charset="0"/>
              <a:ea typeface="+mn-ea"/>
              <a:cs typeface="+mn-cs"/>
            </a:endParaRPr>
          </a:p>
        </p:txBody>
      </p:sp>
      <p:sp>
        <p:nvSpPr>
          <p:cNvPr id="6" name="TextBox 5">
            <a:extLst>
              <a:ext uri="{FF2B5EF4-FFF2-40B4-BE49-F238E27FC236}">
                <a16:creationId xmlns:a16="http://schemas.microsoft.com/office/drawing/2014/main" id="{1A2D7B73-68CB-4446-88D6-A64E39B04975}"/>
              </a:ext>
            </a:extLst>
          </p:cNvPr>
          <p:cNvSpPr txBox="1"/>
          <p:nvPr/>
        </p:nvSpPr>
        <p:spPr>
          <a:xfrm>
            <a:off x="6076361" y="202192"/>
            <a:ext cx="3067640" cy="1173463"/>
          </a:xfrm>
          <a:prstGeom prst="rect">
            <a:avLst/>
          </a:prstGeom>
          <a:noFill/>
        </p:spPr>
        <p:txBody>
          <a:bodyPr wrap="square" rtlCol="0">
            <a:spAutoFit/>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"High Speed Internet Porn &amp;</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the Experiment Generation"</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By Dani Lind and Felix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Thurfjell</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32486464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rgbClr val="77BD61"/>
        </a:solid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8C3CD933-2FB7-4648-854C-94AE5C169E15}"/>
              </a:ext>
            </a:extLst>
          </p:cNvPr>
          <p:cNvPicPr>
            <a:picLocks noGrp="1" noChangeAspect="1"/>
          </p:cNvPicPr>
          <p:nvPr>
            <p:ph sz="quarter" idx="4294967295"/>
          </p:nvPr>
        </p:nvPicPr>
        <p:blipFill rotWithShape="1">
          <a:blip r:embed="rId2"/>
          <a:srcRect r="12161" b="1"/>
          <a:stretch/>
        </p:blipFill>
        <p:spPr>
          <a:xfrm>
            <a:off x="637581" y="189882"/>
            <a:ext cx="3359694" cy="3326701"/>
          </a:xfrm>
          <a:prstGeom prst="rect">
            <a:avLst/>
          </a:prstGeom>
        </p:spPr>
      </p:pic>
      <p:pic>
        <p:nvPicPr>
          <p:cNvPr id="5" name="Picture 4">
            <a:extLst>
              <a:ext uri="{FF2B5EF4-FFF2-40B4-BE49-F238E27FC236}">
                <a16:creationId xmlns:a16="http://schemas.microsoft.com/office/drawing/2014/main" id="{3492A3FB-A44B-4738-AEB4-45DA89536F06}"/>
              </a:ext>
            </a:extLst>
          </p:cNvPr>
          <p:cNvPicPr>
            <a:picLocks noChangeAspect="1"/>
          </p:cNvPicPr>
          <p:nvPr/>
        </p:nvPicPr>
        <p:blipFill>
          <a:blip r:embed="rId3"/>
          <a:stretch>
            <a:fillRect/>
          </a:stretch>
        </p:blipFill>
        <p:spPr>
          <a:xfrm>
            <a:off x="362460" y="3706465"/>
            <a:ext cx="2196679" cy="690206"/>
          </a:xfrm>
          <a:prstGeom prst="rect">
            <a:avLst/>
          </a:prstGeom>
        </p:spPr>
      </p:pic>
      <p:sp>
        <p:nvSpPr>
          <p:cNvPr id="6" name="TextBox 5">
            <a:extLst>
              <a:ext uri="{FF2B5EF4-FFF2-40B4-BE49-F238E27FC236}">
                <a16:creationId xmlns:a16="http://schemas.microsoft.com/office/drawing/2014/main" id="{7DB2E3B2-9A8F-49FF-83AE-4CB5A67490F5}"/>
              </a:ext>
            </a:extLst>
          </p:cNvPr>
          <p:cNvSpPr txBox="1"/>
          <p:nvPr/>
        </p:nvSpPr>
        <p:spPr>
          <a:xfrm>
            <a:off x="5454530" y="294776"/>
            <a:ext cx="3577262" cy="5239905"/>
          </a:xfrm>
          <a:prstGeom prst="rect">
            <a:avLst/>
          </a:prstGeom>
          <a:noFill/>
        </p:spPr>
        <p:txBody>
          <a:bodyPr wrap="square" lIns="68589" tIns="34295" rIns="68589" bIns="34295" rtlCol="0">
            <a:spAutoFit/>
          </a:bodyPr>
          <a:lstStyle/>
          <a:p>
            <a:r>
              <a:rPr lang="en-US" dirty="0">
                <a:solidFill>
                  <a:schemeClr val="bg1"/>
                </a:solidFill>
                <a:latin typeface="Calibri"/>
                <a:cs typeface="Calibri"/>
              </a:rPr>
              <a:t>Researchers have found that the main centers of the brain’s </a:t>
            </a:r>
            <a:r>
              <a:rPr lang="en-US" b="1" dirty="0">
                <a:solidFill>
                  <a:schemeClr val="bg1"/>
                </a:solidFill>
                <a:latin typeface="Calibri"/>
                <a:cs typeface="Calibri"/>
              </a:rPr>
              <a:t>reward circuit</a:t>
            </a:r>
            <a:r>
              <a:rPr lang="en-US" dirty="0">
                <a:solidFill>
                  <a:schemeClr val="bg1"/>
                </a:solidFill>
                <a:latin typeface="Calibri"/>
                <a:cs typeface="Calibri"/>
              </a:rPr>
              <a:t> are located along the medial forebrain bundle (MFB). The ventral tegmental area (VTA) and the </a:t>
            </a:r>
            <a:r>
              <a:rPr lang="en-US" b="1" dirty="0">
                <a:solidFill>
                  <a:schemeClr val="bg1"/>
                </a:solidFill>
                <a:latin typeface="Calibri"/>
                <a:cs typeface="Calibri"/>
              </a:rPr>
              <a:t>nucleus </a:t>
            </a:r>
            <a:r>
              <a:rPr lang="en-US" b="1" dirty="0" err="1">
                <a:solidFill>
                  <a:schemeClr val="bg1"/>
                </a:solidFill>
                <a:latin typeface="Calibri"/>
                <a:cs typeface="Calibri"/>
              </a:rPr>
              <a:t>accumbens</a:t>
            </a:r>
            <a:r>
              <a:rPr lang="en-US" b="1" dirty="0">
                <a:solidFill>
                  <a:schemeClr val="bg1"/>
                </a:solidFill>
                <a:latin typeface="Calibri"/>
                <a:cs typeface="Calibri"/>
              </a:rPr>
              <a:t> </a:t>
            </a:r>
            <a:r>
              <a:rPr lang="en-US" dirty="0">
                <a:solidFill>
                  <a:schemeClr val="bg1"/>
                </a:solidFill>
                <a:latin typeface="Calibri"/>
                <a:cs typeface="Calibri"/>
              </a:rPr>
              <a:t>are the two major centers in the reward circuit, but it also includes several others, including the </a:t>
            </a:r>
            <a:r>
              <a:rPr lang="en-US" b="1" dirty="0">
                <a:solidFill>
                  <a:schemeClr val="bg1"/>
                </a:solidFill>
                <a:latin typeface="Calibri"/>
                <a:cs typeface="Calibri"/>
              </a:rPr>
              <a:t>amygdala </a:t>
            </a:r>
            <a:r>
              <a:rPr lang="en-US" dirty="0">
                <a:solidFill>
                  <a:schemeClr val="bg1"/>
                </a:solidFill>
                <a:latin typeface="Calibri"/>
                <a:cs typeface="Calibri"/>
              </a:rPr>
              <a:t>which contain the instinctive responses of fear, action, or aggression (fight, flight, or freeze). </a:t>
            </a:r>
          </a:p>
          <a:p>
            <a:endParaRPr lang="en-US" dirty="0">
              <a:solidFill>
                <a:schemeClr val="bg1"/>
              </a:solidFill>
              <a:latin typeface="Calibri"/>
              <a:cs typeface="Calibri"/>
            </a:endParaRPr>
          </a:p>
          <a:p>
            <a:r>
              <a:rPr lang="en-US" dirty="0">
                <a:solidFill>
                  <a:schemeClr val="bg1"/>
                </a:solidFill>
                <a:latin typeface="Calibri"/>
                <a:cs typeface="Calibri"/>
              </a:rPr>
              <a:t>The chemical messenger that makes the connections between these two groups of neurons is </a:t>
            </a:r>
            <a:r>
              <a:rPr lang="en-US" b="1" dirty="0">
                <a:solidFill>
                  <a:schemeClr val="bg1"/>
                </a:solidFill>
                <a:latin typeface="Calibri"/>
                <a:cs typeface="Calibri"/>
              </a:rPr>
              <a:t>dopamine</a:t>
            </a:r>
            <a:r>
              <a:rPr lang="en-US" dirty="0">
                <a:solidFill>
                  <a:schemeClr val="bg1"/>
                </a:solidFill>
                <a:latin typeface="Calibri"/>
                <a:cs typeface="Calibri"/>
              </a:rPr>
              <a:t>. This is the site where most drugs act and cause dependencies. Watching porn/having sex releases endogenous opiates that flood brain/body; endorphins, oxytocin, testosterone, </a:t>
            </a:r>
            <a:r>
              <a:rPr lang="en-US" b="1" dirty="0">
                <a:solidFill>
                  <a:schemeClr val="bg1"/>
                </a:solidFill>
                <a:latin typeface="Calibri"/>
                <a:cs typeface="Calibri"/>
              </a:rPr>
              <a:t>dopamine</a:t>
            </a:r>
            <a:r>
              <a:rPr lang="en-US" dirty="0">
                <a:solidFill>
                  <a:schemeClr val="bg1"/>
                </a:solidFill>
                <a:latin typeface="Calibri"/>
                <a:cs typeface="Calibri"/>
              </a:rPr>
              <a:t>, adrenaline, serotonin, </a:t>
            </a:r>
            <a:r>
              <a:rPr lang="en-US" dirty="0" err="1">
                <a:solidFill>
                  <a:schemeClr val="bg1"/>
                </a:solidFill>
                <a:latin typeface="Calibri"/>
                <a:cs typeface="Calibri"/>
              </a:rPr>
              <a:t>etc</a:t>
            </a:r>
            <a:r>
              <a:rPr lang="en-US" dirty="0">
                <a:solidFill>
                  <a:schemeClr val="bg1"/>
                </a:solidFill>
                <a:latin typeface="Calibri"/>
                <a:cs typeface="Calibri"/>
              </a:rPr>
              <a:t>, and these are processed as poly-drug self medication.</a:t>
            </a:r>
          </a:p>
          <a:p>
            <a:endParaRPr lang="en-US" dirty="0">
              <a:solidFill>
                <a:schemeClr val="bg1"/>
              </a:solidFill>
              <a:latin typeface="Calibri"/>
              <a:cs typeface="Calibri"/>
            </a:endParaRPr>
          </a:p>
          <a:p>
            <a:endParaRPr lang="en-US" dirty="0">
              <a:solidFill>
                <a:schemeClr val="bg1"/>
              </a:solidFill>
              <a:latin typeface="Calibri"/>
              <a:cs typeface="Calibri"/>
            </a:endParaRPr>
          </a:p>
          <a:p>
            <a:endParaRPr lang="en-US" dirty="0">
              <a:solidFill>
                <a:schemeClr val="bg1"/>
              </a:solidFill>
              <a:latin typeface="Calibri"/>
              <a:cs typeface="Calibri"/>
            </a:endParaRPr>
          </a:p>
          <a:p>
            <a:endParaRPr lang="en-US" dirty="0">
              <a:solidFill>
                <a:schemeClr val="bg1"/>
              </a:solidFill>
              <a:latin typeface="Calibri"/>
              <a:cs typeface="Calibri"/>
            </a:endParaRPr>
          </a:p>
          <a:p>
            <a:endParaRPr lang="en-US" dirty="0">
              <a:solidFill>
                <a:schemeClr val="bg1"/>
              </a:solidFill>
              <a:latin typeface="Calibri"/>
              <a:cs typeface="Calibri"/>
            </a:endParaRPr>
          </a:p>
        </p:txBody>
      </p:sp>
      <p:pic>
        <p:nvPicPr>
          <p:cNvPr id="7" name="Picture 6">
            <a:extLst>
              <a:ext uri="{FF2B5EF4-FFF2-40B4-BE49-F238E27FC236}">
                <a16:creationId xmlns:a16="http://schemas.microsoft.com/office/drawing/2014/main" id="{D957B60E-DCFD-48FF-BD33-5D10043B26C0}"/>
              </a:ext>
            </a:extLst>
          </p:cNvPr>
          <p:cNvPicPr>
            <a:picLocks noChangeAspect="1"/>
          </p:cNvPicPr>
          <p:nvPr/>
        </p:nvPicPr>
        <p:blipFill>
          <a:blip r:embed="rId4"/>
          <a:stretch>
            <a:fillRect/>
          </a:stretch>
        </p:blipFill>
        <p:spPr>
          <a:xfrm>
            <a:off x="2837812" y="2960039"/>
            <a:ext cx="2318924" cy="1907934"/>
          </a:xfrm>
          <a:prstGeom prst="rect">
            <a:avLst/>
          </a:prstGeom>
        </p:spPr>
      </p:pic>
    </p:spTree>
    <p:extLst>
      <p:ext uri="{BB962C8B-B14F-4D97-AF65-F5344CB8AC3E}">
        <p14:creationId xmlns:p14="http://schemas.microsoft.com/office/powerpoint/2010/main" val="41562730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BAF0E10-7C6B-4D33-8093-7A2138854669}"/>
              </a:ext>
            </a:extLst>
          </p:cNvPr>
          <p:cNvPicPr>
            <a:picLocks noChangeAspect="1"/>
          </p:cNvPicPr>
          <p:nvPr/>
        </p:nvPicPr>
        <p:blipFill>
          <a:blip r:embed="rId2"/>
          <a:stretch>
            <a:fillRect/>
          </a:stretch>
        </p:blipFill>
        <p:spPr>
          <a:xfrm>
            <a:off x="234205" y="302200"/>
            <a:ext cx="5609659" cy="3288421"/>
          </a:xfrm>
          <a:prstGeom prst="rect">
            <a:avLst/>
          </a:prstGeom>
        </p:spPr>
      </p:pic>
      <p:pic>
        <p:nvPicPr>
          <p:cNvPr id="8" name="Picture 7">
            <a:extLst>
              <a:ext uri="{FF2B5EF4-FFF2-40B4-BE49-F238E27FC236}">
                <a16:creationId xmlns:a16="http://schemas.microsoft.com/office/drawing/2014/main" id="{C3947C4A-9331-42D3-BF93-DA1E61401C12}"/>
              </a:ext>
            </a:extLst>
          </p:cNvPr>
          <p:cNvPicPr>
            <a:picLocks noChangeAspect="1"/>
          </p:cNvPicPr>
          <p:nvPr/>
        </p:nvPicPr>
        <p:blipFill>
          <a:blip r:embed="rId3"/>
          <a:stretch>
            <a:fillRect/>
          </a:stretch>
        </p:blipFill>
        <p:spPr>
          <a:xfrm>
            <a:off x="5961049" y="2722477"/>
            <a:ext cx="2948745" cy="1577298"/>
          </a:xfrm>
          <a:prstGeom prst="rect">
            <a:avLst/>
          </a:prstGeom>
        </p:spPr>
      </p:pic>
      <p:sp>
        <p:nvSpPr>
          <p:cNvPr id="9" name="TextBox 8">
            <a:extLst>
              <a:ext uri="{FF2B5EF4-FFF2-40B4-BE49-F238E27FC236}">
                <a16:creationId xmlns:a16="http://schemas.microsoft.com/office/drawing/2014/main" id="{01643ED1-4E4F-4B84-9650-7AEBCC9714E8}"/>
              </a:ext>
            </a:extLst>
          </p:cNvPr>
          <p:cNvSpPr txBox="1"/>
          <p:nvPr/>
        </p:nvSpPr>
        <p:spPr>
          <a:xfrm>
            <a:off x="6172013" y="174254"/>
            <a:ext cx="2526815" cy="2554545"/>
          </a:xfrm>
          <a:prstGeom prst="rect">
            <a:avLst/>
          </a:prstGeom>
          <a:noFill/>
        </p:spPr>
        <p:txBody>
          <a:bodyPr wrap="square" rtlCol="0">
            <a:spAutoFit/>
          </a:bodyPr>
          <a:lstStyle/>
          <a:p>
            <a:r>
              <a:rPr lang="en-US" sz="2000" b="1" dirty="0"/>
              <a:t>The Coolidge Effect</a:t>
            </a:r>
          </a:p>
          <a:p>
            <a:endParaRPr lang="en-US" sz="2000" dirty="0"/>
          </a:p>
          <a:p>
            <a:r>
              <a:rPr lang="en-US" sz="2000" dirty="0"/>
              <a:t>The unlimited variety &amp; novelty of high-speed internet porn is why it can become highly addictive – crack cocaine effect.</a:t>
            </a:r>
          </a:p>
        </p:txBody>
      </p:sp>
    </p:spTree>
    <p:extLst>
      <p:ext uri="{BB962C8B-B14F-4D97-AF65-F5344CB8AC3E}">
        <p14:creationId xmlns:p14="http://schemas.microsoft.com/office/powerpoint/2010/main" val="8346416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22069" y="980934"/>
            <a:ext cx="4527707" cy="2723822"/>
          </a:xfrm>
          <a:prstGeom prst="rect">
            <a:avLst/>
          </a:prstGeom>
          <a:noFill/>
        </p:spPr>
        <p:txBody>
          <a:bodyPr wrap="square" lIns="68589" tIns="34295" rIns="68589" bIns="34295" rtlCol="0">
            <a:spAutoFit/>
          </a:bodyPr>
          <a:lstStyle/>
          <a:p>
            <a:r>
              <a:rPr lang="en-US" sz="3000" b="1" dirty="0">
                <a:solidFill>
                  <a:srgbClr val="77BD61"/>
                </a:solidFill>
              </a:rPr>
              <a:t>The Internet </a:t>
            </a:r>
            <a:r>
              <a:rPr lang="mr-IN" sz="3000" b="1" dirty="0">
                <a:solidFill>
                  <a:srgbClr val="77BD61"/>
                </a:solidFill>
              </a:rPr>
              <a:t>–</a:t>
            </a:r>
            <a:r>
              <a:rPr lang="en-US" sz="3000" b="1" dirty="0">
                <a:solidFill>
                  <a:srgbClr val="77BD61"/>
                </a:solidFill>
              </a:rPr>
              <a:t> </a:t>
            </a:r>
          </a:p>
          <a:p>
            <a:r>
              <a:rPr lang="en-US" sz="3000" b="1" dirty="0">
                <a:solidFill>
                  <a:srgbClr val="77BD61"/>
                </a:solidFill>
              </a:rPr>
              <a:t>“Have It Your Way”</a:t>
            </a:r>
          </a:p>
          <a:p>
            <a:endParaRPr lang="en-US" sz="1900" dirty="0">
              <a:solidFill>
                <a:srgbClr val="77BD61"/>
              </a:solidFill>
            </a:endParaRPr>
          </a:p>
          <a:p>
            <a:r>
              <a:rPr lang="en-US" sz="1900" dirty="0">
                <a:solidFill>
                  <a:srgbClr val="77BD61"/>
                </a:solidFill>
              </a:rPr>
              <a:t>• Sexual Norms are changing</a:t>
            </a:r>
          </a:p>
          <a:p>
            <a:r>
              <a:rPr lang="en-US" sz="1900" dirty="0">
                <a:solidFill>
                  <a:srgbClr val="77BD61"/>
                </a:solidFill>
              </a:rPr>
              <a:t>• The internet, social media, smartphones, </a:t>
            </a:r>
            <a:br>
              <a:rPr lang="en-US" sz="1900" dirty="0">
                <a:solidFill>
                  <a:srgbClr val="77BD61"/>
                </a:solidFill>
              </a:rPr>
            </a:br>
            <a:r>
              <a:rPr lang="en-US" sz="1900" dirty="0">
                <a:solidFill>
                  <a:srgbClr val="77BD61"/>
                </a:solidFill>
              </a:rPr>
              <a:t>   and virtual sex at the click of a finger.  </a:t>
            </a:r>
          </a:p>
          <a:p>
            <a:r>
              <a:rPr lang="en-US" sz="1900" dirty="0">
                <a:solidFill>
                  <a:srgbClr val="77BD61"/>
                </a:solidFill>
              </a:rPr>
              <a:t>• Fast fixes like sexual menus</a:t>
            </a:r>
          </a:p>
          <a:p>
            <a:endParaRPr lang="en-US" sz="1900" dirty="0">
              <a:solidFill>
                <a:srgbClr val="77BD61"/>
              </a:solidFill>
            </a:endParaRPr>
          </a:p>
        </p:txBody>
      </p:sp>
      <p:pic>
        <p:nvPicPr>
          <p:cNvPr id="2" name="Picture 1" descr="Screen Shot 2019-08-04 at 5.02.33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49776" y="-39171"/>
            <a:ext cx="4880535" cy="4494839"/>
          </a:xfrm>
          <a:prstGeom prst="rect">
            <a:avLst/>
          </a:prstGeom>
        </p:spPr>
      </p:pic>
    </p:spTree>
    <p:extLst>
      <p:ext uri="{BB962C8B-B14F-4D97-AF65-F5344CB8AC3E}">
        <p14:creationId xmlns:p14="http://schemas.microsoft.com/office/powerpoint/2010/main" val="28179219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rgbClr val="77BD61"/>
        </a:solidFill>
        <a:effectLst/>
      </p:bgPr>
    </p:bg>
    <p:spTree>
      <p:nvGrpSpPr>
        <p:cNvPr id="1" name=""/>
        <p:cNvGrpSpPr/>
        <p:nvPr/>
      </p:nvGrpSpPr>
      <p:grpSpPr>
        <a:xfrm>
          <a:off x="0" y="0"/>
          <a:ext cx="0" cy="0"/>
          <a:chOff x="0" y="0"/>
          <a:chExt cx="0" cy="0"/>
        </a:xfrm>
      </p:grpSpPr>
      <p:sp>
        <p:nvSpPr>
          <p:cNvPr id="5" name="TextBox 4"/>
          <p:cNvSpPr txBox="1"/>
          <p:nvPr/>
        </p:nvSpPr>
        <p:spPr>
          <a:xfrm>
            <a:off x="1057434" y="282657"/>
            <a:ext cx="7029132" cy="4424298"/>
          </a:xfrm>
          <a:prstGeom prst="rect">
            <a:avLst/>
          </a:prstGeom>
          <a:noFill/>
        </p:spPr>
        <p:txBody>
          <a:bodyPr wrap="square" lIns="68589" tIns="34295" rIns="68589" bIns="34295" rtlCol="0">
            <a:spAutoFit/>
          </a:bodyPr>
          <a:lstStyle/>
          <a:p>
            <a:pPr algn="ctr"/>
            <a:r>
              <a:rPr lang="en-US" sz="3200" b="1" dirty="0">
                <a:solidFill>
                  <a:schemeClr val="bg1"/>
                </a:solidFill>
              </a:rPr>
              <a:t>Internet Pornography Changing the Way </a:t>
            </a:r>
            <a:br>
              <a:rPr lang="en-US" sz="3200" b="1" dirty="0">
                <a:solidFill>
                  <a:schemeClr val="bg1"/>
                </a:solidFill>
              </a:rPr>
            </a:br>
            <a:r>
              <a:rPr lang="en-US" sz="3200" b="1" dirty="0">
                <a:solidFill>
                  <a:schemeClr val="bg1"/>
                </a:solidFill>
              </a:rPr>
              <a:t>People Treat People</a:t>
            </a:r>
          </a:p>
          <a:p>
            <a:pPr algn="ctr"/>
            <a:endParaRPr lang="en-US" sz="3200" b="1" dirty="0">
              <a:solidFill>
                <a:schemeClr val="bg1"/>
              </a:solidFill>
            </a:endParaRPr>
          </a:p>
          <a:p>
            <a:pPr algn="ctr"/>
            <a:r>
              <a:rPr lang="en-US" sz="3200" dirty="0">
                <a:solidFill>
                  <a:schemeClr val="bg1"/>
                </a:solidFill>
              </a:rPr>
              <a:t>“</a:t>
            </a:r>
            <a:r>
              <a:rPr lang="en-US" sz="3200" dirty="0" err="1">
                <a:solidFill>
                  <a:schemeClr val="bg1"/>
                </a:solidFill>
              </a:rPr>
              <a:t>Deanthropornography</a:t>
            </a:r>
            <a:r>
              <a:rPr lang="en-US" sz="3200" dirty="0">
                <a:solidFill>
                  <a:schemeClr val="bg1"/>
                </a:solidFill>
              </a:rPr>
              <a:t>”  (dehumanization of the most sacred part of being human – our sexuality)</a:t>
            </a:r>
          </a:p>
          <a:p>
            <a:pPr algn="ctr"/>
            <a:endParaRPr lang="en-US" sz="1900" dirty="0">
              <a:solidFill>
                <a:schemeClr val="bg1"/>
              </a:solidFill>
            </a:endParaRPr>
          </a:p>
          <a:p>
            <a:pPr algn="ctr"/>
            <a:r>
              <a:rPr lang="en-US" sz="2400" dirty="0">
                <a:solidFill>
                  <a:schemeClr val="bg1"/>
                </a:solidFill>
              </a:rPr>
              <a:t>• Changing our sexual appetite</a:t>
            </a:r>
          </a:p>
          <a:p>
            <a:pPr algn="ctr"/>
            <a:r>
              <a:rPr lang="en-US" sz="2400" dirty="0">
                <a:solidFill>
                  <a:schemeClr val="bg1"/>
                </a:solidFill>
              </a:rPr>
              <a:t>• It’s increasingly violent </a:t>
            </a:r>
          </a:p>
          <a:p>
            <a:pPr algn="ctr"/>
            <a:r>
              <a:rPr lang="en-US" sz="2400" dirty="0">
                <a:solidFill>
                  <a:schemeClr val="bg1"/>
                </a:solidFill>
              </a:rPr>
              <a:t>• Influencing what it means to be human.</a:t>
            </a:r>
          </a:p>
        </p:txBody>
      </p:sp>
    </p:spTree>
    <p:extLst>
      <p:ext uri="{BB962C8B-B14F-4D97-AF65-F5344CB8AC3E}">
        <p14:creationId xmlns:p14="http://schemas.microsoft.com/office/powerpoint/2010/main" val="35768925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C667B9F-13AC-F844-8F42-14997CA1BB3E}"/>
              </a:ext>
            </a:extLst>
          </p:cNvPr>
          <p:cNvSpPr>
            <a:spLocks noGrp="1"/>
          </p:cNvSpPr>
          <p:nvPr>
            <p:ph type="title"/>
          </p:nvPr>
        </p:nvSpPr>
        <p:spPr>
          <a:xfrm>
            <a:off x="1621759" y="544834"/>
            <a:ext cx="5896208" cy="443660"/>
          </a:xfrm>
        </p:spPr>
        <p:txBody>
          <a:bodyPr>
            <a:noAutofit/>
          </a:bodyPr>
          <a:lstStyle/>
          <a:p>
            <a:r>
              <a:rPr lang="en-US" sz="3000" b="1" dirty="0">
                <a:solidFill>
                  <a:srgbClr val="77BD61"/>
                </a:solidFill>
                <a:latin typeface="Calibri"/>
                <a:cs typeface="Calibri"/>
              </a:rPr>
              <a:t>The Internet Porn Tsunami</a:t>
            </a:r>
            <a:endParaRPr lang="en-US" sz="3000" dirty="0">
              <a:solidFill>
                <a:srgbClr val="77BD61"/>
              </a:solidFill>
              <a:latin typeface="Calibri"/>
              <a:cs typeface="Calibri"/>
            </a:endParaRPr>
          </a:p>
        </p:txBody>
      </p:sp>
      <p:pic>
        <p:nvPicPr>
          <p:cNvPr id="5" name="Content Placeholder 3">
            <a:extLst>
              <a:ext uri="{FF2B5EF4-FFF2-40B4-BE49-F238E27FC236}">
                <a16:creationId xmlns:a16="http://schemas.microsoft.com/office/drawing/2014/main" id="{1C9C4BD1-1C80-469C-9C62-EA7D53F43C90}"/>
              </a:ext>
            </a:extLst>
          </p:cNvPr>
          <p:cNvPicPr>
            <a:picLocks noGrp="1" noChangeAspect="1"/>
          </p:cNvPicPr>
          <p:nvPr>
            <p:ph sz="quarter" idx="4294967295"/>
          </p:nvPr>
        </p:nvPicPr>
        <p:blipFill>
          <a:blip r:embed="rId2"/>
          <a:stretch>
            <a:fillRect/>
          </a:stretch>
        </p:blipFill>
        <p:spPr>
          <a:xfrm>
            <a:off x="327737" y="1278305"/>
            <a:ext cx="4198567" cy="2321901"/>
          </a:xfrm>
          <a:prstGeom prst="rect">
            <a:avLst/>
          </a:prstGeom>
        </p:spPr>
      </p:pic>
      <p:sp>
        <p:nvSpPr>
          <p:cNvPr id="6" name="TextBox 5">
            <a:extLst>
              <a:ext uri="{FF2B5EF4-FFF2-40B4-BE49-F238E27FC236}">
                <a16:creationId xmlns:a16="http://schemas.microsoft.com/office/drawing/2014/main" id="{4B88CE02-DA29-4334-9AE6-4B5BB2C0E09D}"/>
              </a:ext>
            </a:extLst>
          </p:cNvPr>
          <p:cNvSpPr txBox="1"/>
          <p:nvPr/>
        </p:nvSpPr>
        <p:spPr>
          <a:xfrm>
            <a:off x="380552" y="3756455"/>
            <a:ext cx="4145751" cy="284703"/>
          </a:xfrm>
          <a:prstGeom prst="rect">
            <a:avLst/>
          </a:prstGeom>
          <a:noFill/>
        </p:spPr>
        <p:txBody>
          <a:bodyPr wrap="square" lIns="68589" tIns="34295" rIns="68589" bIns="34295" rtlCol="0">
            <a:spAutoFit/>
          </a:bodyPr>
          <a:lstStyle/>
          <a:p>
            <a:r>
              <a:rPr lang="en-US" dirty="0">
                <a:latin typeface="Calibri"/>
                <a:cs typeface="Calibri"/>
              </a:rPr>
              <a:t>Data from </a:t>
            </a:r>
            <a:r>
              <a:rPr lang="en-US" dirty="0">
                <a:solidFill>
                  <a:srgbClr val="000000"/>
                </a:solidFill>
                <a:latin typeface="Calibri"/>
                <a:cs typeface="Calibri"/>
              </a:rPr>
              <a:t>American Academy of Matrimonial Lawyers</a:t>
            </a:r>
            <a:endParaRPr lang="en-US" dirty="0">
              <a:latin typeface="Calibri"/>
              <a:cs typeface="Calibri"/>
            </a:endParaRPr>
          </a:p>
        </p:txBody>
      </p:sp>
      <p:sp>
        <p:nvSpPr>
          <p:cNvPr id="7" name="TextBox 6">
            <a:extLst>
              <a:ext uri="{FF2B5EF4-FFF2-40B4-BE49-F238E27FC236}">
                <a16:creationId xmlns:a16="http://schemas.microsoft.com/office/drawing/2014/main" id="{783FDE57-C88A-4145-A0F8-463038564BC0}"/>
              </a:ext>
            </a:extLst>
          </p:cNvPr>
          <p:cNvSpPr txBox="1"/>
          <p:nvPr/>
        </p:nvSpPr>
        <p:spPr>
          <a:xfrm>
            <a:off x="4863681" y="1278305"/>
            <a:ext cx="3868376" cy="3116248"/>
          </a:xfrm>
          <a:prstGeom prst="rect">
            <a:avLst/>
          </a:prstGeom>
          <a:noFill/>
        </p:spPr>
        <p:txBody>
          <a:bodyPr wrap="square" lIns="68589" tIns="34295" rIns="68589" bIns="34295" rtlCol="0">
            <a:spAutoFit/>
          </a:bodyPr>
          <a:lstStyle/>
          <a:p>
            <a:r>
              <a:rPr lang="en-US" sz="1200" dirty="0">
                <a:latin typeface="Calibri"/>
                <a:cs typeface="Calibri"/>
              </a:rPr>
              <a:t>Dr. Jill Manning, a licensed marriage and family therapist, testified before the U.S. Senate that 56 percent of divorce cases involve one party having an obsessive interest in pornographic websites.</a:t>
            </a:r>
          </a:p>
          <a:p>
            <a:endParaRPr lang="en-US" sz="1200" dirty="0">
              <a:latin typeface="Calibri"/>
              <a:cs typeface="Calibri"/>
            </a:endParaRPr>
          </a:p>
          <a:p>
            <a:r>
              <a:rPr lang="en-US" sz="1200" dirty="0">
                <a:latin typeface="Calibri"/>
                <a:cs typeface="Calibri"/>
              </a:rPr>
              <a:t>Dr. Kevin B. Skinner wrote in a Psychology Today article that "Every year for the past decade there have been roughly 1 million divorces in the United States. If half of the people divorcing claim pornography as the culprit, that means there are 500,000 marriages annually that are failing due to pornography.“</a:t>
            </a:r>
          </a:p>
          <a:p>
            <a:endParaRPr lang="en-US" sz="1200" dirty="0">
              <a:solidFill>
                <a:srgbClr val="333333"/>
              </a:solidFill>
              <a:latin typeface="Calibri"/>
              <a:cs typeface="Calibri"/>
            </a:endParaRPr>
          </a:p>
          <a:p>
            <a:r>
              <a:rPr lang="en-US" b="1" dirty="0">
                <a:solidFill>
                  <a:srgbClr val="333333"/>
                </a:solidFill>
                <a:latin typeface="Calibri"/>
                <a:cs typeface="Calibri"/>
              </a:rPr>
              <a:t>Representatives from the AAML have stated that less than a decade ago, pornography didn't appear in divorce cases.</a:t>
            </a:r>
          </a:p>
          <a:p>
            <a:endParaRPr lang="en-US" sz="1200" dirty="0">
              <a:latin typeface="Calibri"/>
              <a:cs typeface="Calibri"/>
            </a:endParaRPr>
          </a:p>
        </p:txBody>
      </p:sp>
    </p:spTree>
    <p:extLst>
      <p:ext uri="{BB962C8B-B14F-4D97-AF65-F5344CB8AC3E}">
        <p14:creationId xmlns:p14="http://schemas.microsoft.com/office/powerpoint/2010/main" val="1305370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C667B9F-13AC-F844-8F42-14997CA1BB3E}"/>
              </a:ext>
            </a:extLst>
          </p:cNvPr>
          <p:cNvSpPr txBox="1">
            <a:spLocks/>
          </p:cNvSpPr>
          <p:nvPr/>
        </p:nvSpPr>
        <p:spPr>
          <a:xfrm>
            <a:off x="1581534" y="241039"/>
            <a:ext cx="5896208" cy="603299"/>
          </a:xfrm>
          <a:prstGeom prst="rect">
            <a:avLst/>
          </a:prstGeom>
        </p:spPr>
        <p:txBody>
          <a:bodyPr vert="horz" lIns="68589" tIns="34295" rIns="68589" bIns="34295" rtlCol="0" anchor="ctr">
            <a:normAutofit fontScale="92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000" b="1" dirty="0">
                <a:solidFill>
                  <a:srgbClr val="77BD61"/>
                </a:solidFill>
                <a:latin typeface="Calibri"/>
                <a:cs typeface="Calibri"/>
              </a:rPr>
              <a:t>Sexual Brokenness/Addiction Experts</a:t>
            </a:r>
            <a:endParaRPr lang="en-US" sz="3000" dirty="0">
              <a:solidFill>
                <a:srgbClr val="77BD61"/>
              </a:solidFill>
              <a:latin typeface="Calibri"/>
              <a:cs typeface="Calibri"/>
            </a:endParaRPr>
          </a:p>
        </p:txBody>
      </p:sp>
      <p:sp>
        <p:nvSpPr>
          <p:cNvPr id="7" name="Content Placeholder 10">
            <a:extLst>
              <a:ext uri="{FF2B5EF4-FFF2-40B4-BE49-F238E27FC236}">
                <a16:creationId xmlns:a16="http://schemas.microsoft.com/office/drawing/2014/main" id="{56D7A449-69C8-4193-AEDE-044A278723EB}"/>
              </a:ext>
            </a:extLst>
          </p:cNvPr>
          <p:cNvSpPr txBox="1">
            <a:spLocks/>
          </p:cNvSpPr>
          <p:nvPr/>
        </p:nvSpPr>
        <p:spPr>
          <a:xfrm>
            <a:off x="511679" y="860634"/>
            <a:ext cx="8571404" cy="3138445"/>
          </a:xfrm>
          <a:prstGeom prst="rect">
            <a:avLst/>
          </a:prstGeom>
        </p:spPr>
        <p:txBody>
          <a:bodyPr lIns="68589" tIns="34295" rIns="68589" bIns="34295">
            <a:normAutofit fontScale="92500"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altLang="en-US" sz="2300" b="1" dirty="0">
                <a:solidFill>
                  <a:srgbClr val="77BD61"/>
                </a:solidFill>
                <a:latin typeface="Calibri"/>
                <a:ea typeface="+mj-ea"/>
                <a:cs typeface="Calibri"/>
              </a:rPr>
              <a:t>Roane &amp; Eva Hunter</a:t>
            </a:r>
          </a:p>
          <a:p>
            <a:pPr>
              <a:buFont typeface="Wingdings" panose="05000000000000000000" pitchFamily="2" charset="2"/>
              <a:buChar char="v"/>
              <a:defRPr/>
            </a:pPr>
            <a:r>
              <a:rPr lang="en-US" altLang="en-US" sz="1500" dirty="0">
                <a:latin typeface="Calibri"/>
                <a:ea typeface="Verdana" panose="020B0604030504040204" pitchFamily="34" charset="0"/>
                <a:cs typeface="Calibri"/>
              </a:rPr>
              <a:t> Licensed Professional Counselors (LPC)</a:t>
            </a:r>
          </a:p>
          <a:p>
            <a:pPr>
              <a:buFont typeface="Wingdings" panose="05000000000000000000" pitchFamily="2" charset="2"/>
              <a:buChar char="v"/>
              <a:defRPr/>
            </a:pPr>
            <a:r>
              <a:rPr lang="en-US" altLang="en-US" sz="1500" dirty="0">
                <a:latin typeface="Calibri"/>
                <a:ea typeface="Verdana" panose="020B0604030504040204" pitchFamily="34" charset="0"/>
                <a:cs typeface="Calibri"/>
              </a:rPr>
              <a:t> National Board-Certified Counselors (NCC)</a:t>
            </a:r>
          </a:p>
          <a:p>
            <a:pPr>
              <a:buFont typeface="Wingdings" panose="05000000000000000000" pitchFamily="2" charset="2"/>
              <a:buChar char="v"/>
              <a:defRPr/>
            </a:pPr>
            <a:r>
              <a:rPr lang="en-US" altLang="en-US" sz="1500" dirty="0">
                <a:latin typeface="Calibri"/>
                <a:ea typeface="Verdana" panose="020B0604030504040204" pitchFamily="34" charset="0"/>
                <a:cs typeface="Calibri"/>
              </a:rPr>
              <a:t> Certified Sex Addiction Therapists – SUPERVISORS (CSAT-S)</a:t>
            </a:r>
          </a:p>
          <a:p>
            <a:pPr marL="685891" lvl="2" indent="0">
              <a:buNone/>
              <a:defRPr/>
            </a:pPr>
            <a:r>
              <a:rPr lang="en-US" altLang="en-US" sz="1500" b="1" i="1" dirty="0">
                <a:latin typeface="Calibri"/>
                <a:ea typeface="Verdana" panose="020B0604030504040204" pitchFamily="34" charset="0"/>
                <a:cs typeface="Calibri"/>
              </a:rPr>
              <a:t>International Institute Of Trauma &amp; Addiction Professionals (IITAP)</a:t>
            </a:r>
          </a:p>
          <a:p>
            <a:pPr>
              <a:buFont typeface="Wingdings" panose="05000000000000000000" pitchFamily="2" charset="2"/>
              <a:buChar char="v"/>
              <a:defRPr/>
            </a:pPr>
            <a:r>
              <a:rPr lang="en-US" altLang="en-US" sz="1500" dirty="0">
                <a:latin typeface="Calibri"/>
                <a:ea typeface="Verdana" panose="020B0604030504040204" pitchFamily="34" charset="0"/>
                <a:cs typeface="Calibri"/>
              </a:rPr>
              <a:t> Certified Clinical Sex Addiction Specialists  </a:t>
            </a:r>
          </a:p>
          <a:p>
            <a:pPr marL="685891" lvl="2" indent="0">
              <a:buNone/>
              <a:defRPr/>
            </a:pPr>
            <a:r>
              <a:rPr lang="en-US" altLang="en-US" sz="1500" b="1" i="1" dirty="0">
                <a:latin typeface="Calibri"/>
                <a:ea typeface="Verdana" panose="020B0604030504040204" pitchFamily="34" charset="0"/>
                <a:cs typeface="Calibri"/>
              </a:rPr>
              <a:t>Christian Sex Addiction Specialists International (C-</a:t>
            </a:r>
            <a:r>
              <a:rPr lang="en-US" altLang="en-US" sz="1500" b="1" i="1" dirty="0" err="1">
                <a:latin typeface="Calibri"/>
                <a:ea typeface="Verdana" panose="020B0604030504040204" pitchFamily="34" charset="0"/>
                <a:cs typeface="Calibri"/>
              </a:rPr>
              <a:t>SASi</a:t>
            </a:r>
            <a:r>
              <a:rPr lang="en-US" altLang="en-US" sz="1500" b="1" i="1" dirty="0">
                <a:latin typeface="Calibri"/>
                <a:ea typeface="Verdana" panose="020B0604030504040204" pitchFamily="34" charset="0"/>
                <a:cs typeface="Calibri"/>
              </a:rPr>
              <a:t>)</a:t>
            </a:r>
          </a:p>
          <a:p>
            <a:pPr>
              <a:buFont typeface="Wingdings" panose="05000000000000000000" pitchFamily="2" charset="2"/>
              <a:buChar char="v"/>
              <a:defRPr/>
            </a:pPr>
            <a:r>
              <a:rPr lang="en-US" altLang="en-US" sz="1500" dirty="0">
                <a:latin typeface="Calibri"/>
                <a:ea typeface="Verdana" panose="020B0604030504040204" pitchFamily="34" charset="0"/>
                <a:cs typeface="Calibri"/>
              </a:rPr>
              <a:t>Clinical Associates - </a:t>
            </a:r>
            <a:r>
              <a:rPr lang="en-US" altLang="en-US" sz="1500" b="1" i="1" dirty="0">
                <a:latin typeface="Calibri"/>
                <a:ea typeface="Verdana" panose="020B0604030504040204" pitchFamily="34" charset="0"/>
                <a:cs typeface="Calibri"/>
              </a:rPr>
              <a:t>American Board of Christian Sex Therapists (ABCST)</a:t>
            </a:r>
          </a:p>
          <a:p>
            <a:pPr>
              <a:buFont typeface="Wingdings" panose="05000000000000000000" pitchFamily="2" charset="2"/>
              <a:buChar char="v"/>
              <a:defRPr/>
            </a:pPr>
            <a:r>
              <a:rPr lang="en-US" altLang="en-US" sz="1500" dirty="0">
                <a:latin typeface="Calibri"/>
                <a:ea typeface="Verdana" panose="020B0604030504040204" pitchFamily="34" charset="0"/>
                <a:cs typeface="Calibri"/>
              </a:rPr>
              <a:t>Certified Multiple Addictions Therapists - Supervisors (CMAT-S)</a:t>
            </a:r>
          </a:p>
          <a:p>
            <a:pPr marL="685891" lvl="2" indent="0">
              <a:buNone/>
              <a:defRPr/>
            </a:pPr>
            <a:r>
              <a:rPr lang="en-US" altLang="en-US" sz="1500" b="1" i="1" dirty="0">
                <a:latin typeface="Calibri"/>
                <a:ea typeface="Verdana" panose="020B0604030504040204" pitchFamily="34" charset="0"/>
                <a:cs typeface="Calibri"/>
              </a:rPr>
              <a:t>International Institute Of Trauma &amp; Addiction Professionals (IITAP)</a:t>
            </a:r>
          </a:p>
          <a:p>
            <a:pPr>
              <a:buFont typeface="Wingdings" panose="05000000000000000000" pitchFamily="2" charset="2"/>
              <a:buChar char="v"/>
              <a:defRPr/>
            </a:pPr>
            <a:r>
              <a:rPr lang="en-US" altLang="en-US" sz="1500" dirty="0">
                <a:latin typeface="Calibri"/>
                <a:ea typeface="Verdana" panose="020B0604030504040204" pitchFamily="34" charset="0"/>
                <a:cs typeface="Calibri"/>
              </a:rPr>
              <a:t> American Association of Christian Counselors</a:t>
            </a:r>
          </a:p>
          <a:p>
            <a:pPr lvl="2">
              <a:buFont typeface="Arial"/>
              <a:buNone/>
              <a:defRPr/>
            </a:pPr>
            <a:r>
              <a:rPr lang="en-US" altLang="en-US" sz="1500" b="1" i="1" dirty="0">
                <a:latin typeface="Calibri"/>
                <a:ea typeface="Verdana" panose="020B0604030504040204" pitchFamily="34" charset="0"/>
                <a:cs typeface="Calibri"/>
              </a:rPr>
              <a:t>World Conference Speakers &amp; Presenters – 2021, 2019, 2017</a:t>
            </a:r>
          </a:p>
        </p:txBody>
      </p:sp>
      <p:sp>
        <p:nvSpPr>
          <p:cNvPr id="8" name="TextBox 7"/>
          <p:cNvSpPr txBox="1"/>
          <p:nvPr/>
        </p:nvSpPr>
        <p:spPr>
          <a:xfrm>
            <a:off x="614194" y="3999079"/>
            <a:ext cx="3937136" cy="300083"/>
          </a:xfrm>
          <a:prstGeom prst="rect">
            <a:avLst/>
          </a:prstGeom>
          <a:noFill/>
        </p:spPr>
        <p:txBody>
          <a:bodyPr wrap="square" lIns="68589" tIns="34295" rIns="68589" bIns="34295" rtlCol="0">
            <a:spAutoFit/>
          </a:bodyPr>
          <a:lstStyle/>
          <a:p>
            <a:r>
              <a:rPr lang="en-US" altLang="en-US" sz="1500" b="1" i="1" dirty="0" err="1">
                <a:solidFill>
                  <a:srgbClr val="77BD61"/>
                </a:solidFill>
                <a:ea typeface="Verdana" panose="020B0604030504040204" pitchFamily="34" charset="0"/>
                <a:cs typeface="Calibri"/>
              </a:rPr>
              <a:t>LifeWorksMS.com</a:t>
            </a:r>
            <a:endParaRPr lang="en-US" sz="1500" b="1" dirty="0">
              <a:solidFill>
                <a:srgbClr val="77BD61"/>
              </a:solidFill>
            </a:endParaRPr>
          </a:p>
        </p:txBody>
      </p:sp>
    </p:spTree>
    <p:extLst>
      <p:ext uri="{BB962C8B-B14F-4D97-AF65-F5344CB8AC3E}">
        <p14:creationId xmlns:p14="http://schemas.microsoft.com/office/powerpoint/2010/main" val="41619956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BECACB72-3535-4C1F-B618-F4CBD214F4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75680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1">
            <a:extLst>
              <a:ext uri="{FF2B5EF4-FFF2-40B4-BE49-F238E27FC236}">
                <a16:creationId xmlns:a16="http://schemas.microsoft.com/office/drawing/2014/main" id="{FC667B9F-13AC-F844-8F42-14997CA1BB3E}"/>
              </a:ext>
            </a:extLst>
          </p:cNvPr>
          <p:cNvSpPr>
            <a:spLocks noGrp="1"/>
          </p:cNvSpPr>
          <p:nvPr>
            <p:ph type="title"/>
          </p:nvPr>
        </p:nvSpPr>
        <p:spPr>
          <a:xfrm>
            <a:off x="445465" y="436418"/>
            <a:ext cx="2828257" cy="2805545"/>
          </a:xfrm>
        </p:spPr>
        <p:txBody>
          <a:bodyPr vert="horz" lIns="91440" tIns="45720" rIns="91440" bIns="45720" rtlCol="0" anchor="b">
            <a:normAutofit/>
          </a:bodyPr>
          <a:lstStyle/>
          <a:p>
            <a:pPr algn="l" defTabSz="914400">
              <a:lnSpc>
                <a:spcPct val="90000"/>
              </a:lnSpc>
            </a:pPr>
            <a:r>
              <a:rPr lang="en-US" sz="4100" b="1" kern="1200" dirty="0">
                <a:solidFill>
                  <a:schemeClr val="bg1"/>
                </a:solidFill>
                <a:latin typeface="+mj-lt"/>
                <a:ea typeface="+mj-ea"/>
                <a:cs typeface="+mj-cs"/>
              </a:rPr>
              <a:t>The Internet Porn Effect</a:t>
            </a:r>
            <a:endParaRPr lang="en-US" sz="4100" kern="1200" dirty="0">
              <a:solidFill>
                <a:schemeClr val="bg1"/>
              </a:solidFill>
              <a:latin typeface="+mj-lt"/>
              <a:ea typeface="+mj-ea"/>
              <a:cs typeface="+mj-cs"/>
            </a:endParaRPr>
          </a:p>
        </p:txBody>
      </p:sp>
      <p:pic>
        <p:nvPicPr>
          <p:cNvPr id="3" name="Picture 2">
            <a:extLst>
              <a:ext uri="{FF2B5EF4-FFF2-40B4-BE49-F238E27FC236}">
                <a16:creationId xmlns:a16="http://schemas.microsoft.com/office/drawing/2014/main" id="{83E8BD12-4EE9-4911-BE54-5112D5904DCC}"/>
              </a:ext>
            </a:extLst>
          </p:cNvPr>
          <p:cNvPicPr>
            <a:picLocks noChangeAspect="1"/>
          </p:cNvPicPr>
          <p:nvPr/>
        </p:nvPicPr>
        <p:blipFill>
          <a:blip r:embed="rId2"/>
          <a:stretch>
            <a:fillRect/>
          </a:stretch>
        </p:blipFill>
        <p:spPr>
          <a:xfrm>
            <a:off x="3841229" y="436417"/>
            <a:ext cx="5201702" cy="3969327"/>
          </a:xfrm>
          <a:prstGeom prst="rect">
            <a:avLst/>
          </a:prstGeom>
        </p:spPr>
      </p:pic>
      <p:sp>
        <p:nvSpPr>
          <p:cNvPr id="2" name="TextBox 1">
            <a:extLst>
              <a:ext uri="{FF2B5EF4-FFF2-40B4-BE49-F238E27FC236}">
                <a16:creationId xmlns:a16="http://schemas.microsoft.com/office/drawing/2014/main" id="{5B62FDA6-5E84-44AB-A04F-5C959181E467}"/>
              </a:ext>
            </a:extLst>
          </p:cNvPr>
          <p:cNvSpPr txBox="1"/>
          <p:nvPr/>
        </p:nvSpPr>
        <p:spPr>
          <a:xfrm>
            <a:off x="4173794" y="4321277"/>
            <a:ext cx="4254909" cy="523220"/>
          </a:xfrm>
          <a:prstGeom prst="rect">
            <a:avLst/>
          </a:prstGeom>
          <a:noFill/>
        </p:spPr>
        <p:txBody>
          <a:bodyPr wrap="square" rtlCol="0">
            <a:spAutoFit/>
          </a:bodyPr>
          <a:lstStyle/>
          <a:p>
            <a:pPr algn="l" fontAlgn="base"/>
            <a:r>
              <a:rPr lang="en-US" b="1" i="0">
                <a:solidFill>
                  <a:srgbClr val="0F2741"/>
                </a:solidFill>
                <a:effectLst/>
                <a:latin typeface="Open Sans"/>
              </a:rPr>
              <a:t>Number of fixed broadband subscriptions in the United States from 2000 to 2019</a:t>
            </a:r>
            <a:r>
              <a:rPr lang="en-US" b="0" i="1">
                <a:solidFill>
                  <a:srgbClr val="455F7C"/>
                </a:solidFill>
                <a:effectLst/>
                <a:latin typeface="Open Sans"/>
              </a:rPr>
              <a:t>(in millions)</a:t>
            </a:r>
            <a:endParaRPr lang="en-US" b="1" i="0">
              <a:solidFill>
                <a:srgbClr val="0F2741"/>
              </a:solidFill>
              <a:effectLst/>
              <a:latin typeface="Open Sans"/>
            </a:endParaRPr>
          </a:p>
        </p:txBody>
      </p:sp>
    </p:spTree>
    <p:extLst>
      <p:ext uri="{BB962C8B-B14F-4D97-AF65-F5344CB8AC3E}">
        <p14:creationId xmlns:p14="http://schemas.microsoft.com/office/powerpoint/2010/main" val="31994572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154CD3A-12CF-45E6-AA47-B5D641C517F8}"/>
              </a:ext>
            </a:extLst>
          </p:cNvPr>
          <p:cNvPicPr>
            <a:picLocks noChangeAspect="1"/>
          </p:cNvPicPr>
          <p:nvPr/>
        </p:nvPicPr>
        <p:blipFill>
          <a:blip r:embed="rId2"/>
          <a:stretch>
            <a:fillRect/>
          </a:stretch>
        </p:blipFill>
        <p:spPr>
          <a:xfrm>
            <a:off x="1399860" y="0"/>
            <a:ext cx="6344280" cy="4431025"/>
          </a:xfrm>
          <a:prstGeom prst="rect">
            <a:avLst/>
          </a:prstGeom>
        </p:spPr>
      </p:pic>
    </p:spTree>
    <p:extLst>
      <p:ext uri="{BB962C8B-B14F-4D97-AF65-F5344CB8AC3E}">
        <p14:creationId xmlns:p14="http://schemas.microsoft.com/office/powerpoint/2010/main" val="5137084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EAF3A48-1FEE-4D77-A0CE-B755A5CB8AD9}"/>
              </a:ext>
            </a:extLst>
          </p:cNvPr>
          <p:cNvPicPr>
            <a:picLocks noChangeAspect="1"/>
          </p:cNvPicPr>
          <p:nvPr/>
        </p:nvPicPr>
        <p:blipFill>
          <a:blip r:embed="rId2"/>
          <a:stretch>
            <a:fillRect/>
          </a:stretch>
        </p:blipFill>
        <p:spPr>
          <a:xfrm>
            <a:off x="2188155" y="0"/>
            <a:ext cx="4767689" cy="4430352"/>
          </a:xfrm>
          <a:prstGeom prst="rect">
            <a:avLst/>
          </a:prstGeom>
        </p:spPr>
      </p:pic>
    </p:spTree>
    <p:extLst>
      <p:ext uri="{BB962C8B-B14F-4D97-AF65-F5344CB8AC3E}">
        <p14:creationId xmlns:p14="http://schemas.microsoft.com/office/powerpoint/2010/main" val="11599070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7BFF33E-C712-4CE3-97B2-86CEE1ED3A3E}"/>
              </a:ext>
            </a:extLst>
          </p:cNvPr>
          <p:cNvPicPr>
            <a:picLocks noChangeAspect="1"/>
          </p:cNvPicPr>
          <p:nvPr/>
        </p:nvPicPr>
        <p:blipFill>
          <a:blip r:embed="rId2"/>
          <a:stretch>
            <a:fillRect/>
          </a:stretch>
        </p:blipFill>
        <p:spPr>
          <a:xfrm>
            <a:off x="2934164" y="34223"/>
            <a:ext cx="3467400" cy="4381880"/>
          </a:xfrm>
          <a:prstGeom prst="rect">
            <a:avLst/>
          </a:prstGeom>
        </p:spPr>
      </p:pic>
    </p:spTree>
    <p:extLst>
      <p:ext uri="{BB962C8B-B14F-4D97-AF65-F5344CB8AC3E}">
        <p14:creationId xmlns:p14="http://schemas.microsoft.com/office/powerpoint/2010/main" val="31206023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0820C80-A2A0-4B42-A483-8FC22F827ACC}"/>
              </a:ext>
            </a:extLst>
          </p:cNvPr>
          <p:cNvPicPr>
            <a:picLocks noChangeAspect="1"/>
          </p:cNvPicPr>
          <p:nvPr/>
        </p:nvPicPr>
        <p:blipFill>
          <a:blip r:embed="rId2"/>
          <a:stretch>
            <a:fillRect/>
          </a:stretch>
        </p:blipFill>
        <p:spPr>
          <a:xfrm>
            <a:off x="324433" y="154859"/>
            <a:ext cx="4055837" cy="2265126"/>
          </a:xfrm>
          <a:prstGeom prst="rect">
            <a:avLst/>
          </a:prstGeom>
        </p:spPr>
      </p:pic>
      <p:pic>
        <p:nvPicPr>
          <p:cNvPr id="8" name="Picture 7">
            <a:extLst>
              <a:ext uri="{FF2B5EF4-FFF2-40B4-BE49-F238E27FC236}">
                <a16:creationId xmlns:a16="http://schemas.microsoft.com/office/drawing/2014/main" id="{97ADBA8A-99A1-4643-BE64-0E562A8FF068}"/>
              </a:ext>
            </a:extLst>
          </p:cNvPr>
          <p:cNvPicPr>
            <a:picLocks noChangeAspect="1"/>
          </p:cNvPicPr>
          <p:nvPr/>
        </p:nvPicPr>
        <p:blipFill>
          <a:blip r:embed="rId3"/>
          <a:stretch>
            <a:fillRect/>
          </a:stretch>
        </p:blipFill>
        <p:spPr>
          <a:xfrm>
            <a:off x="4984955" y="51619"/>
            <a:ext cx="3398815" cy="2149026"/>
          </a:xfrm>
          <a:prstGeom prst="rect">
            <a:avLst/>
          </a:prstGeom>
        </p:spPr>
      </p:pic>
      <p:pic>
        <p:nvPicPr>
          <p:cNvPr id="10" name="Picture 9">
            <a:extLst>
              <a:ext uri="{FF2B5EF4-FFF2-40B4-BE49-F238E27FC236}">
                <a16:creationId xmlns:a16="http://schemas.microsoft.com/office/drawing/2014/main" id="{7E406D6D-528B-4538-930E-2866173F934A}"/>
              </a:ext>
            </a:extLst>
          </p:cNvPr>
          <p:cNvPicPr>
            <a:picLocks noChangeAspect="1"/>
          </p:cNvPicPr>
          <p:nvPr/>
        </p:nvPicPr>
        <p:blipFill>
          <a:blip r:embed="rId4"/>
          <a:stretch>
            <a:fillRect/>
          </a:stretch>
        </p:blipFill>
        <p:spPr>
          <a:xfrm>
            <a:off x="752135" y="2438064"/>
            <a:ext cx="3200432" cy="1982911"/>
          </a:xfrm>
          <a:prstGeom prst="rect">
            <a:avLst/>
          </a:prstGeom>
        </p:spPr>
      </p:pic>
      <p:pic>
        <p:nvPicPr>
          <p:cNvPr id="12" name="Picture 11">
            <a:extLst>
              <a:ext uri="{FF2B5EF4-FFF2-40B4-BE49-F238E27FC236}">
                <a16:creationId xmlns:a16="http://schemas.microsoft.com/office/drawing/2014/main" id="{DDC4352E-4978-43F4-ABE0-0222702A84AC}"/>
              </a:ext>
            </a:extLst>
          </p:cNvPr>
          <p:cNvPicPr>
            <a:picLocks noChangeAspect="1"/>
          </p:cNvPicPr>
          <p:nvPr/>
        </p:nvPicPr>
        <p:blipFill>
          <a:blip r:embed="rId5"/>
          <a:stretch>
            <a:fillRect/>
          </a:stretch>
        </p:blipFill>
        <p:spPr>
          <a:xfrm>
            <a:off x="4837471" y="2304435"/>
            <a:ext cx="3200432" cy="2145484"/>
          </a:xfrm>
          <a:prstGeom prst="rect">
            <a:avLst/>
          </a:prstGeom>
        </p:spPr>
      </p:pic>
    </p:spTree>
    <p:extLst>
      <p:ext uri="{BB962C8B-B14F-4D97-AF65-F5344CB8AC3E}">
        <p14:creationId xmlns:p14="http://schemas.microsoft.com/office/powerpoint/2010/main" val="277540623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Content Placeholder 6">
            <a:extLst>
              <a:ext uri="{FF2B5EF4-FFF2-40B4-BE49-F238E27FC236}">
                <a16:creationId xmlns:a16="http://schemas.microsoft.com/office/drawing/2014/main" id="{86E89FFA-9239-4B87-92DC-9B0D996EACEB}"/>
              </a:ext>
            </a:extLst>
          </p:cNvPr>
          <p:cNvPicPr>
            <a:picLocks noGrp="1" noChangeAspect="1"/>
          </p:cNvPicPr>
          <p:nvPr>
            <p:ph sz="quarter" idx="4294967295"/>
          </p:nvPr>
        </p:nvPicPr>
        <p:blipFill>
          <a:blip r:embed="rId2"/>
          <a:stretch>
            <a:fillRect/>
          </a:stretch>
        </p:blipFill>
        <p:spPr>
          <a:xfrm>
            <a:off x="2136900" y="1071980"/>
            <a:ext cx="4697970" cy="3252364"/>
          </a:xfrm>
          <a:prstGeom prst="rect">
            <a:avLst/>
          </a:prstGeom>
        </p:spPr>
      </p:pic>
      <p:sp>
        <p:nvSpPr>
          <p:cNvPr id="5" name="Title 1">
            <a:extLst>
              <a:ext uri="{FF2B5EF4-FFF2-40B4-BE49-F238E27FC236}">
                <a16:creationId xmlns:a16="http://schemas.microsoft.com/office/drawing/2014/main" id="{43F318DE-20FA-4202-B19C-195DBC9BA276}"/>
              </a:ext>
            </a:extLst>
          </p:cNvPr>
          <p:cNvSpPr>
            <a:spLocks noGrp="1"/>
          </p:cNvSpPr>
          <p:nvPr>
            <p:ph type="title"/>
          </p:nvPr>
        </p:nvSpPr>
        <p:spPr>
          <a:xfrm>
            <a:off x="1621759" y="101175"/>
            <a:ext cx="5896208" cy="970805"/>
          </a:xfrm>
        </p:spPr>
        <p:txBody>
          <a:bodyPr>
            <a:normAutofit/>
          </a:bodyPr>
          <a:lstStyle/>
          <a:p>
            <a:r>
              <a:rPr lang="en-US" sz="3000" b="1" dirty="0">
                <a:solidFill>
                  <a:srgbClr val="77BD61"/>
                </a:solidFill>
                <a:latin typeface="Calibri"/>
                <a:cs typeface="Calibri"/>
              </a:rPr>
              <a:t>Triple-A Engine of Internet Porn</a:t>
            </a:r>
            <a:endParaRPr lang="en-US" sz="3000" dirty="0">
              <a:solidFill>
                <a:srgbClr val="77BD61"/>
              </a:solidFill>
              <a:latin typeface="Calibri"/>
              <a:cs typeface="Calibri"/>
            </a:endParaRPr>
          </a:p>
        </p:txBody>
      </p:sp>
    </p:spTree>
    <p:extLst>
      <p:ext uri="{BB962C8B-B14F-4D97-AF65-F5344CB8AC3E}">
        <p14:creationId xmlns:p14="http://schemas.microsoft.com/office/powerpoint/2010/main" val="25655943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43F318DE-20FA-4202-B19C-195DBC9BA276}"/>
              </a:ext>
            </a:extLst>
          </p:cNvPr>
          <p:cNvSpPr>
            <a:spLocks noGrp="1"/>
          </p:cNvSpPr>
          <p:nvPr>
            <p:ph type="title"/>
          </p:nvPr>
        </p:nvSpPr>
        <p:spPr>
          <a:xfrm>
            <a:off x="1621759" y="-8553"/>
            <a:ext cx="5896208" cy="423081"/>
          </a:xfrm>
        </p:spPr>
        <p:txBody>
          <a:bodyPr>
            <a:normAutofit fontScale="90000"/>
          </a:bodyPr>
          <a:lstStyle/>
          <a:p>
            <a:r>
              <a:rPr lang="en-US" sz="3000" b="1" dirty="0">
                <a:solidFill>
                  <a:srgbClr val="77BD61"/>
                </a:solidFill>
                <a:latin typeface="Calibri"/>
                <a:cs typeface="Calibri"/>
              </a:rPr>
              <a:t>Assessment</a:t>
            </a:r>
            <a:endParaRPr lang="en-US" sz="3000" dirty="0">
              <a:solidFill>
                <a:srgbClr val="77BD61"/>
              </a:solidFill>
              <a:latin typeface="Calibri"/>
              <a:cs typeface="Calibri"/>
            </a:endParaRPr>
          </a:p>
        </p:txBody>
      </p:sp>
      <p:sp>
        <p:nvSpPr>
          <p:cNvPr id="6" name="TextBox 5">
            <a:extLst>
              <a:ext uri="{FF2B5EF4-FFF2-40B4-BE49-F238E27FC236}">
                <a16:creationId xmlns:a16="http://schemas.microsoft.com/office/drawing/2014/main" id="{1E05DE32-ED87-4CFE-BF0E-ADD26F250A4D}"/>
              </a:ext>
            </a:extLst>
          </p:cNvPr>
          <p:cNvSpPr txBox="1"/>
          <p:nvPr/>
        </p:nvSpPr>
        <p:spPr>
          <a:xfrm>
            <a:off x="420624" y="430359"/>
            <a:ext cx="8302752" cy="3785652"/>
          </a:xfrm>
          <a:prstGeom prst="rect">
            <a:avLst/>
          </a:prstGeom>
          <a:noFill/>
        </p:spPr>
        <p:txBody>
          <a:bodyPr wrap="square">
            <a:spAutoFit/>
          </a:bodyPr>
          <a:lstStyle/>
          <a:p>
            <a:pPr marL="342900" indent="-342900">
              <a:buFont typeface="Arial" panose="020B0604020202020204" pitchFamily="34" charset="0"/>
              <a:buChar char="•"/>
            </a:pPr>
            <a:r>
              <a:rPr lang="en-US" sz="2400" dirty="0"/>
              <a:t>Sexual Addiction Screening Test &amp; the Sex Addiction Risk Assessment – both available at: https://sexhelp.com/online-tools-for-sex-help/</a:t>
            </a:r>
          </a:p>
          <a:p>
            <a:pPr marL="342900" indent="-342900">
              <a:buFont typeface="Arial" panose="020B0604020202020204" pitchFamily="34" charset="0"/>
              <a:buChar char="•"/>
            </a:pPr>
            <a:r>
              <a:rPr lang="en-US" sz="2400" dirty="0"/>
              <a:t>Designed to assist in the assessment of sexually compulsive behavior which may indicate the presence of sex addiction. </a:t>
            </a:r>
          </a:p>
          <a:p>
            <a:pPr marL="342900" indent="-342900">
              <a:buFont typeface="Arial" panose="020B0604020202020204" pitchFamily="34" charset="0"/>
              <a:buChar char="•"/>
            </a:pPr>
            <a:r>
              <a:rPr lang="en-US" sz="2400" dirty="0"/>
              <a:t>Developed in cooperation with hospitals, treatment programs, private therapists, and community groups, the SAST provides a profile of responses which help to discriminate between addictive and non-addictive behavior. </a:t>
            </a:r>
          </a:p>
          <a:p>
            <a:pPr marL="342900" indent="-342900">
              <a:buFont typeface="Arial" panose="020B0604020202020204" pitchFamily="34" charset="0"/>
              <a:buChar char="•"/>
            </a:pPr>
            <a:r>
              <a:rPr lang="en-US" sz="2400" dirty="0"/>
              <a:t>Comprised of 45 yes or no questions.</a:t>
            </a:r>
          </a:p>
        </p:txBody>
      </p:sp>
    </p:spTree>
    <p:extLst>
      <p:ext uri="{BB962C8B-B14F-4D97-AF65-F5344CB8AC3E}">
        <p14:creationId xmlns:p14="http://schemas.microsoft.com/office/powerpoint/2010/main" val="319564427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43F318DE-20FA-4202-B19C-195DBC9BA276}"/>
              </a:ext>
            </a:extLst>
          </p:cNvPr>
          <p:cNvSpPr>
            <a:spLocks noGrp="1"/>
          </p:cNvSpPr>
          <p:nvPr>
            <p:ph type="title"/>
          </p:nvPr>
        </p:nvSpPr>
        <p:spPr>
          <a:xfrm>
            <a:off x="1621759" y="-8553"/>
            <a:ext cx="5896208" cy="423081"/>
          </a:xfrm>
        </p:spPr>
        <p:txBody>
          <a:bodyPr>
            <a:normAutofit fontScale="90000"/>
          </a:bodyPr>
          <a:lstStyle/>
          <a:p>
            <a:r>
              <a:rPr lang="en-US" sz="3000" b="1" dirty="0">
                <a:solidFill>
                  <a:srgbClr val="77BD61"/>
                </a:solidFill>
                <a:latin typeface="Calibri"/>
                <a:cs typeface="Calibri"/>
              </a:rPr>
              <a:t>Assessment</a:t>
            </a:r>
            <a:endParaRPr lang="en-US" sz="3000" dirty="0">
              <a:solidFill>
                <a:srgbClr val="77BD61"/>
              </a:solidFill>
              <a:latin typeface="Calibri"/>
              <a:cs typeface="Calibri"/>
            </a:endParaRPr>
          </a:p>
        </p:txBody>
      </p:sp>
      <p:pic>
        <p:nvPicPr>
          <p:cNvPr id="4" name="Content Placeholder 3">
            <a:extLst>
              <a:ext uri="{FF2B5EF4-FFF2-40B4-BE49-F238E27FC236}">
                <a16:creationId xmlns:a16="http://schemas.microsoft.com/office/drawing/2014/main" id="{7E336F21-D6D9-4770-940D-10182621999B}"/>
              </a:ext>
            </a:extLst>
          </p:cNvPr>
          <p:cNvPicPr>
            <a:picLocks noChangeAspect="1"/>
          </p:cNvPicPr>
          <p:nvPr/>
        </p:nvPicPr>
        <p:blipFill>
          <a:blip r:embed="rId2"/>
          <a:stretch>
            <a:fillRect/>
          </a:stretch>
        </p:blipFill>
        <p:spPr bwMode="auto">
          <a:xfrm>
            <a:off x="650631" y="414528"/>
            <a:ext cx="7737231" cy="3992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696405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43F318DE-20FA-4202-B19C-195DBC9BA276}"/>
              </a:ext>
            </a:extLst>
          </p:cNvPr>
          <p:cNvSpPr>
            <a:spLocks noGrp="1"/>
          </p:cNvSpPr>
          <p:nvPr>
            <p:ph type="title"/>
          </p:nvPr>
        </p:nvSpPr>
        <p:spPr>
          <a:xfrm>
            <a:off x="1621759" y="-8553"/>
            <a:ext cx="5896208" cy="423081"/>
          </a:xfrm>
        </p:spPr>
        <p:txBody>
          <a:bodyPr>
            <a:normAutofit fontScale="90000"/>
          </a:bodyPr>
          <a:lstStyle/>
          <a:p>
            <a:r>
              <a:rPr lang="en-US" sz="3000" b="1" dirty="0">
                <a:solidFill>
                  <a:srgbClr val="77BD61"/>
                </a:solidFill>
                <a:latin typeface="Calibri"/>
                <a:cs typeface="Calibri"/>
              </a:rPr>
              <a:t>Assessment</a:t>
            </a:r>
            <a:endParaRPr lang="en-US" sz="3000" dirty="0">
              <a:solidFill>
                <a:srgbClr val="77BD61"/>
              </a:solidFill>
              <a:latin typeface="Calibri"/>
              <a:cs typeface="Calibri"/>
            </a:endParaRPr>
          </a:p>
        </p:txBody>
      </p:sp>
      <p:pic>
        <p:nvPicPr>
          <p:cNvPr id="6" name="Picture 6" descr="logo">
            <a:hlinkClick r:id="rId2"/>
            <a:extLst>
              <a:ext uri="{FF2B5EF4-FFF2-40B4-BE49-F238E27FC236}">
                <a16:creationId xmlns:a16="http://schemas.microsoft.com/office/drawing/2014/main" id="{64F3E41D-BFD2-4FB1-B034-7DC3D13539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603" r="2278"/>
          <a:stretch>
            <a:fillRect/>
          </a:stretch>
        </p:blipFill>
        <p:spPr bwMode="auto">
          <a:xfrm>
            <a:off x="2475872" y="735307"/>
            <a:ext cx="4187982" cy="99974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A9B05234-910E-405F-9434-E37FF74B5CA6}"/>
              </a:ext>
            </a:extLst>
          </p:cNvPr>
          <p:cNvSpPr txBox="1"/>
          <p:nvPr/>
        </p:nvSpPr>
        <p:spPr>
          <a:xfrm>
            <a:off x="2659970" y="2033671"/>
            <a:ext cx="3531452" cy="1200329"/>
          </a:xfrm>
          <a:prstGeom prst="rect">
            <a:avLst/>
          </a:prstGeom>
          <a:noFill/>
        </p:spPr>
        <p:txBody>
          <a:bodyPr wrap="square">
            <a:spAutoFit/>
          </a:bodyPr>
          <a:lstStyle/>
          <a:p>
            <a:r>
              <a:rPr kumimoji="0" lang="en-US" sz="3600" b="1" i="0" u="none" strike="noStrike" kern="1200" cap="small" spc="0" normalizeH="0" baseline="0" noProof="0" dirty="0">
                <a:ln w="500">
                  <a:solidFill>
                    <a:srgbClr val="DFDEF6">
                      <a:shade val="20000"/>
                      <a:satMod val="120000"/>
                    </a:srgbClr>
                  </a:solidFill>
                </a:ln>
                <a:gradFill>
                  <a:gsLst>
                    <a:gs pos="0">
                      <a:srgbClr val="DADADA">
                        <a:tint val="13000"/>
                      </a:srgbClr>
                    </a:gs>
                    <a:gs pos="10000">
                      <a:srgbClr val="DADADA">
                        <a:tint val="20000"/>
                      </a:srgbClr>
                    </a:gs>
                    <a:gs pos="49000">
                      <a:srgbClr val="DADADA">
                        <a:tint val="70000"/>
                      </a:srgbClr>
                    </a:gs>
                    <a:gs pos="50000">
                      <a:srgbClr val="DADADA">
                        <a:tint val="97000"/>
                      </a:srgbClr>
                    </a:gs>
                    <a:gs pos="100000">
                      <a:srgbClr val="DADADA">
                        <a:tint val="20000"/>
                      </a:srgbClr>
                    </a:gs>
                  </a:gsLst>
                  <a:lin ang="5400000" scaled="1"/>
                </a:gradFill>
                <a:effectLst/>
                <a:uLnTx/>
                <a:uFillTx/>
                <a:latin typeface="Book Antiqua"/>
                <a:ea typeface="+mj-ea"/>
                <a:cs typeface="+mj-cs"/>
              </a:rPr>
              <a:t>SDI–R Online</a:t>
            </a:r>
          </a:p>
          <a:p>
            <a:r>
              <a:rPr lang="en-US" sz="3600" b="1" cap="small" dirty="0">
                <a:ln w="500">
                  <a:solidFill>
                    <a:srgbClr val="DFDEF6">
                      <a:shade val="20000"/>
                      <a:satMod val="120000"/>
                    </a:srgbClr>
                  </a:solidFill>
                </a:ln>
                <a:gradFill>
                  <a:gsLst>
                    <a:gs pos="0">
                      <a:srgbClr val="DADADA">
                        <a:tint val="13000"/>
                      </a:srgbClr>
                    </a:gs>
                    <a:gs pos="10000">
                      <a:srgbClr val="DADADA">
                        <a:tint val="20000"/>
                      </a:srgbClr>
                    </a:gs>
                    <a:gs pos="49000">
                      <a:srgbClr val="DADADA">
                        <a:tint val="70000"/>
                      </a:srgbClr>
                    </a:gs>
                    <a:gs pos="50000">
                      <a:srgbClr val="DADADA">
                        <a:tint val="97000"/>
                      </a:srgbClr>
                    </a:gs>
                    <a:gs pos="100000">
                      <a:srgbClr val="DADADA">
                        <a:tint val="20000"/>
                      </a:srgbClr>
                    </a:gs>
                  </a:gsLst>
                  <a:lin ang="5400000" scaled="1"/>
                </a:gradFill>
                <a:latin typeface="Book Antiqua"/>
                <a:ea typeface="+mj-ea"/>
                <a:cs typeface="+mj-cs"/>
              </a:rPr>
              <a:t>SDMI Online</a:t>
            </a:r>
            <a:endParaRPr kumimoji="0" lang="en-US" sz="3600" b="1" i="0" u="none" strike="noStrike" kern="1200" cap="small" spc="0" normalizeH="0" baseline="0" noProof="0" dirty="0">
              <a:ln w="500">
                <a:solidFill>
                  <a:srgbClr val="DFDEF6">
                    <a:shade val="20000"/>
                    <a:satMod val="120000"/>
                  </a:srgbClr>
                </a:solidFill>
              </a:ln>
              <a:gradFill>
                <a:gsLst>
                  <a:gs pos="0">
                    <a:srgbClr val="DADADA">
                      <a:tint val="13000"/>
                    </a:srgbClr>
                  </a:gs>
                  <a:gs pos="10000">
                    <a:srgbClr val="DADADA">
                      <a:tint val="20000"/>
                    </a:srgbClr>
                  </a:gs>
                  <a:gs pos="49000">
                    <a:srgbClr val="DADADA">
                      <a:tint val="70000"/>
                    </a:srgbClr>
                  </a:gs>
                  <a:gs pos="50000">
                    <a:srgbClr val="DADADA">
                      <a:tint val="97000"/>
                    </a:srgbClr>
                  </a:gs>
                  <a:gs pos="100000">
                    <a:srgbClr val="DADADA">
                      <a:tint val="20000"/>
                    </a:srgbClr>
                  </a:gs>
                </a:gsLst>
                <a:lin ang="5400000" scaled="1"/>
              </a:gradFill>
              <a:effectLst/>
              <a:uLnTx/>
              <a:uFillTx/>
              <a:latin typeface="Book Antiqua"/>
              <a:ea typeface="+mj-ea"/>
              <a:cs typeface="+mj-cs"/>
            </a:endParaRPr>
          </a:p>
        </p:txBody>
      </p:sp>
      <p:sp>
        <p:nvSpPr>
          <p:cNvPr id="8" name="Text Box 4">
            <a:extLst>
              <a:ext uri="{FF2B5EF4-FFF2-40B4-BE49-F238E27FC236}">
                <a16:creationId xmlns:a16="http://schemas.microsoft.com/office/drawing/2014/main" id="{981499AF-BEDD-406A-BD4B-90B3DFD22AAD}"/>
              </a:ext>
            </a:extLst>
          </p:cNvPr>
          <p:cNvSpPr txBox="1">
            <a:spLocks noChangeArrowheads="1"/>
          </p:cNvSpPr>
          <p:nvPr/>
        </p:nvSpPr>
        <p:spPr bwMode="auto">
          <a:xfrm>
            <a:off x="768096" y="3408449"/>
            <a:ext cx="73152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r>
              <a:rPr kumimoji="0" lang="en-US" altLang="en-US" sz="2400" b="0" i="1" u="none" strike="noStrike" kern="0" cap="none" spc="0" normalizeH="0" baseline="0" noProof="0" dirty="0">
                <a:ln>
                  <a:noFill/>
                </a:ln>
                <a:effectLst/>
                <a:uLnTx/>
                <a:uFillTx/>
                <a:latin typeface="Arial" panose="020B0604020202020204" pitchFamily="34" charset="0"/>
              </a:rPr>
              <a:t>* </a:t>
            </a:r>
            <a:r>
              <a:rPr lang="en-US" altLang="en-US" sz="2400" i="1" kern="0" dirty="0"/>
              <a:t>O</a:t>
            </a:r>
            <a:r>
              <a:rPr kumimoji="0" lang="en-US" altLang="en-US" sz="2400" b="0" i="1" u="none" strike="noStrike" kern="0" cap="none" spc="0" normalizeH="0" baseline="0" noProof="0" dirty="0" err="1">
                <a:ln>
                  <a:noFill/>
                </a:ln>
                <a:effectLst/>
                <a:uLnTx/>
                <a:uFillTx/>
                <a:latin typeface="Arial" panose="020B0604020202020204" pitchFamily="34" charset="0"/>
              </a:rPr>
              <a:t>nly</a:t>
            </a:r>
            <a:r>
              <a:rPr kumimoji="0" lang="en-US" altLang="en-US" sz="2400" b="0" i="1" u="none" strike="noStrike" kern="0" cap="none" spc="0" normalizeH="0" baseline="0" noProof="0" dirty="0">
                <a:ln>
                  <a:noFill/>
                </a:ln>
                <a:effectLst/>
                <a:uLnTx/>
                <a:uFillTx/>
                <a:latin typeface="Arial" panose="020B0604020202020204" pitchFamily="34" charset="0"/>
              </a:rPr>
              <a:t> available to CSAT therapists</a:t>
            </a:r>
          </a:p>
        </p:txBody>
      </p:sp>
    </p:spTree>
    <p:extLst>
      <p:ext uri="{BB962C8B-B14F-4D97-AF65-F5344CB8AC3E}">
        <p14:creationId xmlns:p14="http://schemas.microsoft.com/office/powerpoint/2010/main" val="199114234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4E39858-738E-4ACF-8066-A47C621D1A4E}"/>
              </a:ext>
            </a:extLst>
          </p:cNvPr>
          <p:cNvPicPr>
            <a:picLocks noChangeAspect="1"/>
          </p:cNvPicPr>
          <p:nvPr/>
        </p:nvPicPr>
        <p:blipFill>
          <a:blip r:embed="rId2"/>
          <a:stretch>
            <a:fillRect/>
          </a:stretch>
        </p:blipFill>
        <p:spPr>
          <a:xfrm>
            <a:off x="858558" y="97723"/>
            <a:ext cx="6573877" cy="4299774"/>
          </a:xfrm>
          <a:prstGeom prst="rect">
            <a:avLst/>
          </a:prstGeom>
        </p:spPr>
      </p:pic>
    </p:spTree>
    <p:extLst>
      <p:ext uri="{BB962C8B-B14F-4D97-AF65-F5344CB8AC3E}">
        <p14:creationId xmlns:p14="http://schemas.microsoft.com/office/powerpoint/2010/main" val="40583608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8">
            <a:extLst>
              <a:ext uri="{FF2B5EF4-FFF2-40B4-BE49-F238E27FC236}">
                <a16:creationId xmlns:a16="http://schemas.microsoft.com/office/drawing/2014/main" id="{ED55A19D-297C-4231-AD1F-08EF9B4AA8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10">
            <a:extLst>
              <a:ext uri="{FF2B5EF4-FFF2-40B4-BE49-F238E27FC236}">
                <a16:creationId xmlns:a16="http://schemas.microsoft.com/office/drawing/2014/main" id="{EBAB6C56-3D38-4923-996E-BD474BBB91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 y="496626"/>
            <a:ext cx="7716774" cy="4270636"/>
          </a:xfrm>
          <a:prstGeom prst="rect">
            <a:avLst/>
          </a:pr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12">
            <a:extLst>
              <a:ext uri="{FF2B5EF4-FFF2-40B4-BE49-F238E27FC236}">
                <a16:creationId xmlns:a16="http://schemas.microsoft.com/office/drawing/2014/main" id="{20CD21DB-082D-417D-A5AB-FC838AF9D9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 y="496626"/>
            <a:ext cx="7716774" cy="4270636"/>
          </a:xfrm>
          <a:prstGeom prst="rect">
            <a:avLst/>
          </a:pr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2FAC95EA-C978-451D-A602-D16FF48FE101}"/>
              </a:ext>
            </a:extLst>
          </p:cNvPr>
          <p:cNvPicPr>
            <a:picLocks noChangeAspect="1"/>
          </p:cNvPicPr>
          <p:nvPr/>
        </p:nvPicPr>
        <p:blipFill rotWithShape="1">
          <a:blip r:embed="rId2"/>
          <a:srcRect t="4432" r="-1" b="18512"/>
          <a:stretch/>
        </p:blipFill>
        <p:spPr>
          <a:xfrm>
            <a:off x="628650" y="175355"/>
            <a:ext cx="7851649" cy="4416553"/>
          </a:xfrm>
          <a:prstGeom prst="rect">
            <a:avLst/>
          </a:prstGeom>
          <a:ln w="28575">
            <a:solidFill>
              <a:schemeClr val="bg1"/>
            </a:solidFill>
          </a:ln>
        </p:spPr>
      </p:pic>
    </p:spTree>
    <p:extLst>
      <p:ext uri="{BB962C8B-B14F-4D97-AF65-F5344CB8AC3E}">
        <p14:creationId xmlns:p14="http://schemas.microsoft.com/office/powerpoint/2010/main" val="417473712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41AFD89-F093-4115-85E6-90F3244B42A6}"/>
              </a:ext>
            </a:extLst>
          </p:cNvPr>
          <p:cNvPicPr>
            <a:picLocks noChangeAspect="1"/>
          </p:cNvPicPr>
          <p:nvPr/>
        </p:nvPicPr>
        <p:blipFill>
          <a:blip r:embed="rId2"/>
          <a:stretch>
            <a:fillRect/>
          </a:stretch>
        </p:blipFill>
        <p:spPr>
          <a:xfrm>
            <a:off x="409240" y="202987"/>
            <a:ext cx="3762605" cy="4172595"/>
          </a:xfrm>
          <a:prstGeom prst="rect">
            <a:avLst/>
          </a:prstGeom>
        </p:spPr>
      </p:pic>
      <p:pic>
        <p:nvPicPr>
          <p:cNvPr id="7" name="Picture 6">
            <a:extLst>
              <a:ext uri="{FF2B5EF4-FFF2-40B4-BE49-F238E27FC236}">
                <a16:creationId xmlns:a16="http://schemas.microsoft.com/office/drawing/2014/main" id="{39BE4417-0288-48BA-ADD0-7B1A3E7E21E2}"/>
              </a:ext>
            </a:extLst>
          </p:cNvPr>
          <p:cNvPicPr>
            <a:picLocks noChangeAspect="1"/>
          </p:cNvPicPr>
          <p:nvPr/>
        </p:nvPicPr>
        <p:blipFill>
          <a:blip r:embed="rId3"/>
          <a:stretch>
            <a:fillRect/>
          </a:stretch>
        </p:blipFill>
        <p:spPr>
          <a:xfrm>
            <a:off x="4775885" y="202986"/>
            <a:ext cx="3960327" cy="4172595"/>
          </a:xfrm>
          <a:prstGeom prst="rect">
            <a:avLst/>
          </a:prstGeom>
        </p:spPr>
      </p:pic>
    </p:spTree>
    <p:extLst>
      <p:ext uri="{BB962C8B-B14F-4D97-AF65-F5344CB8AC3E}">
        <p14:creationId xmlns:p14="http://schemas.microsoft.com/office/powerpoint/2010/main" val="300410731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5D8A7016-0487-44AB-9DF3-66C7C83AC5FB}"/>
              </a:ext>
            </a:extLst>
          </p:cNvPr>
          <p:cNvPicPr>
            <a:picLocks noGrp="1" noChangeAspect="1"/>
          </p:cNvPicPr>
          <p:nvPr>
            <p:ph sz="quarter" idx="4294967295"/>
          </p:nvPr>
        </p:nvPicPr>
        <p:blipFill>
          <a:blip r:embed="rId2"/>
          <a:stretch>
            <a:fillRect/>
          </a:stretch>
        </p:blipFill>
        <p:spPr>
          <a:xfrm>
            <a:off x="75313" y="215065"/>
            <a:ext cx="3098020" cy="1801702"/>
          </a:xfrm>
          <a:prstGeom prst="rect">
            <a:avLst/>
          </a:prstGeom>
        </p:spPr>
      </p:pic>
      <p:pic>
        <p:nvPicPr>
          <p:cNvPr id="5" name="Picture 4">
            <a:extLst>
              <a:ext uri="{FF2B5EF4-FFF2-40B4-BE49-F238E27FC236}">
                <a16:creationId xmlns:a16="http://schemas.microsoft.com/office/drawing/2014/main" id="{172B6F9E-4A17-40D0-B7EE-2C425A497E52}"/>
              </a:ext>
            </a:extLst>
          </p:cNvPr>
          <p:cNvPicPr>
            <a:picLocks noChangeAspect="1"/>
          </p:cNvPicPr>
          <p:nvPr/>
        </p:nvPicPr>
        <p:blipFill>
          <a:blip r:embed="rId3"/>
          <a:stretch>
            <a:fillRect/>
          </a:stretch>
        </p:blipFill>
        <p:spPr>
          <a:xfrm>
            <a:off x="4727372" y="215065"/>
            <a:ext cx="4222373" cy="2193017"/>
          </a:xfrm>
          <a:prstGeom prst="rect">
            <a:avLst/>
          </a:prstGeom>
        </p:spPr>
      </p:pic>
      <p:pic>
        <p:nvPicPr>
          <p:cNvPr id="6" name="Picture 5">
            <a:extLst>
              <a:ext uri="{FF2B5EF4-FFF2-40B4-BE49-F238E27FC236}">
                <a16:creationId xmlns:a16="http://schemas.microsoft.com/office/drawing/2014/main" id="{A9D6B74B-7755-4484-9869-63CFACA76AF2}"/>
              </a:ext>
            </a:extLst>
          </p:cNvPr>
          <p:cNvPicPr>
            <a:picLocks noChangeAspect="1"/>
          </p:cNvPicPr>
          <p:nvPr/>
        </p:nvPicPr>
        <p:blipFill>
          <a:blip r:embed="rId4"/>
          <a:stretch>
            <a:fillRect/>
          </a:stretch>
        </p:blipFill>
        <p:spPr>
          <a:xfrm>
            <a:off x="4802813" y="2557990"/>
            <a:ext cx="4146932" cy="2344751"/>
          </a:xfrm>
          <a:prstGeom prst="rect">
            <a:avLst/>
          </a:prstGeom>
        </p:spPr>
      </p:pic>
      <p:pic>
        <p:nvPicPr>
          <p:cNvPr id="7" name="Picture 6">
            <a:extLst>
              <a:ext uri="{FF2B5EF4-FFF2-40B4-BE49-F238E27FC236}">
                <a16:creationId xmlns:a16="http://schemas.microsoft.com/office/drawing/2014/main" id="{24212ECA-6EA6-4B6C-A301-B30DB0EC450C}"/>
              </a:ext>
            </a:extLst>
          </p:cNvPr>
          <p:cNvPicPr>
            <a:picLocks noChangeAspect="1"/>
          </p:cNvPicPr>
          <p:nvPr/>
        </p:nvPicPr>
        <p:blipFill>
          <a:blip r:embed="rId5"/>
          <a:stretch>
            <a:fillRect/>
          </a:stretch>
        </p:blipFill>
        <p:spPr>
          <a:xfrm>
            <a:off x="178585" y="2876390"/>
            <a:ext cx="2150253" cy="2026351"/>
          </a:xfrm>
          <a:prstGeom prst="rect">
            <a:avLst/>
          </a:prstGeom>
        </p:spPr>
      </p:pic>
      <p:pic>
        <p:nvPicPr>
          <p:cNvPr id="8" name="Picture 7">
            <a:extLst>
              <a:ext uri="{FF2B5EF4-FFF2-40B4-BE49-F238E27FC236}">
                <a16:creationId xmlns:a16="http://schemas.microsoft.com/office/drawing/2014/main" id="{4AC1F0D5-BB71-458F-856E-B8313F8767F0}"/>
              </a:ext>
            </a:extLst>
          </p:cNvPr>
          <p:cNvPicPr>
            <a:picLocks noChangeAspect="1"/>
          </p:cNvPicPr>
          <p:nvPr/>
        </p:nvPicPr>
        <p:blipFill>
          <a:blip r:embed="rId6"/>
          <a:stretch>
            <a:fillRect/>
          </a:stretch>
        </p:blipFill>
        <p:spPr>
          <a:xfrm>
            <a:off x="2399706" y="3649930"/>
            <a:ext cx="2327666" cy="1252811"/>
          </a:xfrm>
          <a:prstGeom prst="rect">
            <a:avLst/>
          </a:prstGeom>
        </p:spPr>
      </p:pic>
      <p:pic>
        <p:nvPicPr>
          <p:cNvPr id="9" name="Picture 8">
            <a:extLst>
              <a:ext uri="{FF2B5EF4-FFF2-40B4-BE49-F238E27FC236}">
                <a16:creationId xmlns:a16="http://schemas.microsoft.com/office/drawing/2014/main" id="{019333E9-22CB-4DB4-B3CE-120EE913D0FD}"/>
              </a:ext>
            </a:extLst>
          </p:cNvPr>
          <p:cNvPicPr>
            <a:picLocks noChangeAspect="1"/>
          </p:cNvPicPr>
          <p:nvPr/>
        </p:nvPicPr>
        <p:blipFill>
          <a:blip r:embed="rId7"/>
          <a:stretch>
            <a:fillRect/>
          </a:stretch>
        </p:blipFill>
        <p:spPr>
          <a:xfrm>
            <a:off x="2953789" y="463498"/>
            <a:ext cx="1689285" cy="1360565"/>
          </a:xfrm>
          <a:prstGeom prst="rect">
            <a:avLst/>
          </a:prstGeom>
        </p:spPr>
      </p:pic>
      <p:pic>
        <p:nvPicPr>
          <p:cNvPr id="10" name="Picture 9">
            <a:extLst>
              <a:ext uri="{FF2B5EF4-FFF2-40B4-BE49-F238E27FC236}">
                <a16:creationId xmlns:a16="http://schemas.microsoft.com/office/drawing/2014/main" id="{93D9740A-479B-4452-AA63-860F7D618AB3}"/>
              </a:ext>
            </a:extLst>
          </p:cNvPr>
          <p:cNvPicPr>
            <a:picLocks noChangeAspect="1"/>
          </p:cNvPicPr>
          <p:nvPr/>
        </p:nvPicPr>
        <p:blipFill>
          <a:blip r:embed="rId8"/>
          <a:stretch>
            <a:fillRect/>
          </a:stretch>
        </p:blipFill>
        <p:spPr>
          <a:xfrm>
            <a:off x="2755996" y="1968052"/>
            <a:ext cx="1887078" cy="1595501"/>
          </a:xfrm>
          <a:prstGeom prst="rect">
            <a:avLst/>
          </a:prstGeom>
        </p:spPr>
      </p:pic>
    </p:spTree>
    <p:extLst>
      <p:ext uri="{BB962C8B-B14F-4D97-AF65-F5344CB8AC3E}">
        <p14:creationId xmlns:p14="http://schemas.microsoft.com/office/powerpoint/2010/main" val="316585139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50675A1-CBDD-4B93-BC1F-BBE1DBFA1C86}"/>
              </a:ext>
            </a:extLst>
          </p:cNvPr>
          <p:cNvPicPr>
            <a:picLocks noChangeAspect="1"/>
          </p:cNvPicPr>
          <p:nvPr/>
        </p:nvPicPr>
        <p:blipFill>
          <a:blip r:embed="rId2"/>
          <a:stretch>
            <a:fillRect/>
          </a:stretch>
        </p:blipFill>
        <p:spPr>
          <a:xfrm>
            <a:off x="404446" y="414528"/>
            <a:ext cx="4044461" cy="3949788"/>
          </a:xfrm>
          <a:prstGeom prst="rect">
            <a:avLst/>
          </a:prstGeom>
        </p:spPr>
      </p:pic>
      <p:pic>
        <p:nvPicPr>
          <p:cNvPr id="7" name="Picture 6">
            <a:extLst>
              <a:ext uri="{FF2B5EF4-FFF2-40B4-BE49-F238E27FC236}">
                <a16:creationId xmlns:a16="http://schemas.microsoft.com/office/drawing/2014/main" id="{D78B2F8E-7AD3-4327-94AC-B472C778CB68}"/>
              </a:ext>
            </a:extLst>
          </p:cNvPr>
          <p:cNvPicPr>
            <a:picLocks noChangeAspect="1"/>
          </p:cNvPicPr>
          <p:nvPr/>
        </p:nvPicPr>
        <p:blipFill>
          <a:blip r:embed="rId3"/>
          <a:stretch>
            <a:fillRect/>
          </a:stretch>
        </p:blipFill>
        <p:spPr>
          <a:xfrm>
            <a:off x="4695095" y="166933"/>
            <a:ext cx="3797776" cy="4197383"/>
          </a:xfrm>
          <a:prstGeom prst="rect">
            <a:avLst/>
          </a:prstGeom>
        </p:spPr>
      </p:pic>
    </p:spTree>
    <p:extLst>
      <p:ext uri="{BB962C8B-B14F-4D97-AF65-F5344CB8AC3E}">
        <p14:creationId xmlns:p14="http://schemas.microsoft.com/office/powerpoint/2010/main" val="237849870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3BAB88D-C48A-4F36-B8A3-19D4F89AADA8}"/>
              </a:ext>
            </a:extLst>
          </p:cNvPr>
          <p:cNvPicPr>
            <a:picLocks noChangeAspect="1"/>
          </p:cNvPicPr>
          <p:nvPr/>
        </p:nvPicPr>
        <p:blipFill>
          <a:blip r:embed="rId2"/>
          <a:stretch>
            <a:fillRect/>
          </a:stretch>
        </p:blipFill>
        <p:spPr>
          <a:xfrm>
            <a:off x="4938835" y="271857"/>
            <a:ext cx="4205165" cy="4124297"/>
          </a:xfrm>
          <a:prstGeom prst="rect">
            <a:avLst/>
          </a:prstGeom>
        </p:spPr>
      </p:pic>
      <p:pic>
        <p:nvPicPr>
          <p:cNvPr id="7" name="Picture 6">
            <a:extLst>
              <a:ext uri="{FF2B5EF4-FFF2-40B4-BE49-F238E27FC236}">
                <a16:creationId xmlns:a16="http://schemas.microsoft.com/office/drawing/2014/main" id="{69511EC2-EDD0-4047-8620-67F804F167E5}"/>
              </a:ext>
            </a:extLst>
          </p:cNvPr>
          <p:cNvPicPr>
            <a:picLocks noChangeAspect="1"/>
          </p:cNvPicPr>
          <p:nvPr/>
        </p:nvPicPr>
        <p:blipFill>
          <a:blip r:embed="rId3"/>
          <a:stretch>
            <a:fillRect/>
          </a:stretch>
        </p:blipFill>
        <p:spPr>
          <a:xfrm>
            <a:off x="929542" y="211481"/>
            <a:ext cx="3642458" cy="4183378"/>
          </a:xfrm>
          <a:prstGeom prst="rect">
            <a:avLst/>
          </a:prstGeom>
        </p:spPr>
      </p:pic>
    </p:spTree>
    <p:extLst>
      <p:ext uri="{BB962C8B-B14F-4D97-AF65-F5344CB8AC3E}">
        <p14:creationId xmlns:p14="http://schemas.microsoft.com/office/powerpoint/2010/main" val="60507191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43F318DE-20FA-4202-B19C-195DBC9BA276}"/>
              </a:ext>
            </a:extLst>
          </p:cNvPr>
          <p:cNvSpPr>
            <a:spLocks noGrp="1"/>
          </p:cNvSpPr>
          <p:nvPr>
            <p:ph type="title"/>
          </p:nvPr>
        </p:nvSpPr>
        <p:spPr>
          <a:xfrm>
            <a:off x="1621759" y="-8553"/>
            <a:ext cx="5896208" cy="423081"/>
          </a:xfrm>
        </p:spPr>
        <p:txBody>
          <a:bodyPr>
            <a:normAutofit fontScale="90000"/>
          </a:bodyPr>
          <a:lstStyle/>
          <a:p>
            <a:r>
              <a:rPr lang="en-US" sz="3000" b="1" dirty="0">
                <a:solidFill>
                  <a:srgbClr val="77BD61"/>
                </a:solidFill>
                <a:latin typeface="Calibri"/>
                <a:cs typeface="Calibri"/>
              </a:rPr>
              <a:t>Assessment</a:t>
            </a:r>
            <a:endParaRPr lang="en-US" sz="3000" dirty="0">
              <a:solidFill>
                <a:srgbClr val="77BD61"/>
              </a:solidFill>
              <a:latin typeface="Calibri"/>
              <a:cs typeface="Calibri"/>
            </a:endParaRPr>
          </a:p>
        </p:txBody>
      </p:sp>
      <p:pic>
        <p:nvPicPr>
          <p:cNvPr id="6" name="Picture 5">
            <a:extLst>
              <a:ext uri="{FF2B5EF4-FFF2-40B4-BE49-F238E27FC236}">
                <a16:creationId xmlns:a16="http://schemas.microsoft.com/office/drawing/2014/main" id="{18122E8F-D298-49EC-A8D3-F49557FAA655}"/>
              </a:ext>
            </a:extLst>
          </p:cNvPr>
          <p:cNvPicPr>
            <a:picLocks noChangeAspect="1"/>
          </p:cNvPicPr>
          <p:nvPr/>
        </p:nvPicPr>
        <p:blipFill>
          <a:blip r:embed="rId2"/>
          <a:stretch>
            <a:fillRect/>
          </a:stretch>
        </p:blipFill>
        <p:spPr>
          <a:xfrm>
            <a:off x="275529" y="467096"/>
            <a:ext cx="3817135" cy="3507028"/>
          </a:xfrm>
          <a:prstGeom prst="rect">
            <a:avLst/>
          </a:prstGeom>
        </p:spPr>
      </p:pic>
      <p:pic>
        <p:nvPicPr>
          <p:cNvPr id="7" name="Picture 6">
            <a:extLst>
              <a:ext uri="{FF2B5EF4-FFF2-40B4-BE49-F238E27FC236}">
                <a16:creationId xmlns:a16="http://schemas.microsoft.com/office/drawing/2014/main" id="{1EDF3FA5-D1CA-41B2-B191-875C0268D03C}"/>
              </a:ext>
            </a:extLst>
          </p:cNvPr>
          <p:cNvPicPr>
            <a:picLocks noChangeAspect="1"/>
          </p:cNvPicPr>
          <p:nvPr/>
        </p:nvPicPr>
        <p:blipFill>
          <a:blip r:embed="rId3"/>
          <a:stretch>
            <a:fillRect/>
          </a:stretch>
        </p:blipFill>
        <p:spPr>
          <a:xfrm>
            <a:off x="4572000" y="489575"/>
            <a:ext cx="4083705" cy="3108154"/>
          </a:xfrm>
          <a:prstGeom prst="rect">
            <a:avLst/>
          </a:prstGeom>
        </p:spPr>
      </p:pic>
    </p:spTree>
    <p:extLst>
      <p:ext uri="{BB962C8B-B14F-4D97-AF65-F5344CB8AC3E}">
        <p14:creationId xmlns:p14="http://schemas.microsoft.com/office/powerpoint/2010/main" val="59393098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43F318DE-20FA-4202-B19C-195DBC9BA276}"/>
              </a:ext>
            </a:extLst>
          </p:cNvPr>
          <p:cNvSpPr>
            <a:spLocks noGrp="1"/>
          </p:cNvSpPr>
          <p:nvPr>
            <p:ph type="title"/>
          </p:nvPr>
        </p:nvSpPr>
        <p:spPr>
          <a:xfrm>
            <a:off x="1621759" y="-8553"/>
            <a:ext cx="5896208" cy="423081"/>
          </a:xfrm>
        </p:spPr>
        <p:txBody>
          <a:bodyPr>
            <a:normAutofit fontScale="90000"/>
          </a:bodyPr>
          <a:lstStyle/>
          <a:p>
            <a:r>
              <a:rPr lang="en-US" sz="3000" b="1" dirty="0">
                <a:solidFill>
                  <a:srgbClr val="77BD61"/>
                </a:solidFill>
                <a:latin typeface="Calibri"/>
                <a:cs typeface="Calibri"/>
              </a:rPr>
              <a:t>Assessment</a:t>
            </a:r>
            <a:endParaRPr lang="en-US" sz="3000" dirty="0">
              <a:solidFill>
                <a:srgbClr val="77BD61"/>
              </a:solidFill>
              <a:latin typeface="Calibri"/>
              <a:cs typeface="Calibri"/>
            </a:endParaRPr>
          </a:p>
        </p:txBody>
      </p:sp>
      <p:pic>
        <p:nvPicPr>
          <p:cNvPr id="6" name="Picture 5">
            <a:extLst>
              <a:ext uri="{FF2B5EF4-FFF2-40B4-BE49-F238E27FC236}">
                <a16:creationId xmlns:a16="http://schemas.microsoft.com/office/drawing/2014/main" id="{EA350128-83C2-4F71-BFBD-24F21FC098E9}"/>
              </a:ext>
            </a:extLst>
          </p:cNvPr>
          <p:cNvPicPr>
            <a:picLocks noChangeAspect="1"/>
          </p:cNvPicPr>
          <p:nvPr/>
        </p:nvPicPr>
        <p:blipFill>
          <a:blip r:embed="rId2"/>
          <a:stretch>
            <a:fillRect/>
          </a:stretch>
        </p:blipFill>
        <p:spPr>
          <a:xfrm>
            <a:off x="515816" y="414528"/>
            <a:ext cx="3476402" cy="3999210"/>
          </a:xfrm>
          <a:prstGeom prst="rect">
            <a:avLst/>
          </a:prstGeom>
        </p:spPr>
      </p:pic>
      <p:pic>
        <p:nvPicPr>
          <p:cNvPr id="7" name="Picture 6">
            <a:extLst>
              <a:ext uri="{FF2B5EF4-FFF2-40B4-BE49-F238E27FC236}">
                <a16:creationId xmlns:a16="http://schemas.microsoft.com/office/drawing/2014/main" id="{CFDB862A-0366-4C28-AA68-36BF3612B320}"/>
              </a:ext>
            </a:extLst>
          </p:cNvPr>
          <p:cNvPicPr>
            <a:picLocks noChangeAspect="1"/>
          </p:cNvPicPr>
          <p:nvPr/>
        </p:nvPicPr>
        <p:blipFill>
          <a:blip r:embed="rId3"/>
          <a:stretch>
            <a:fillRect/>
          </a:stretch>
        </p:blipFill>
        <p:spPr>
          <a:xfrm>
            <a:off x="4708008" y="414528"/>
            <a:ext cx="4153521" cy="3999210"/>
          </a:xfrm>
          <a:prstGeom prst="rect">
            <a:avLst/>
          </a:prstGeom>
        </p:spPr>
      </p:pic>
    </p:spTree>
    <p:extLst>
      <p:ext uri="{BB962C8B-B14F-4D97-AF65-F5344CB8AC3E}">
        <p14:creationId xmlns:p14="http://schemas.microsoft.com/office/powerpoint/2010/main" val="414210438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43F318DE-20FA-4202-B19C-195DBC9BA276}"/>
              </a:ext>
            </a:extLst>
          </p:cNvPr>
          <p:cNvSpPr>
            <a:spLocks noGrp="1"/>
          </p:cNvSpPr>
          <p:nvPr>
            <p:ph type="title"/>
          </p:nvPr>
        </p:nvSpPr>
        <p:spPr>
          <a:xfrm>
            <a:off x="1621759" y="-8553"/>
            <a:ext cx="5896208" cy="423081"/>
          </a:xfrm>
        </p:spPr>
        <p:txBody>
          <a:bodyPr>
            <a:normAutofit fontScale="90000"/>
          </a:bodyPr>
          <a:lstStyle/>
          <a:p>
            <a:r>
              <a:rPr lang="en-US" sz="3000" b="1" dirty="0">
                <a:solidFill>
                  <a:srgbClr val="77BD61"/>
                </a:solidFill>
                <a:latin typeface="Calibri"/>
                <a:cs typeface="Calibri"/>
              </a:rPr>
              <a:t>Assessment</a:t>
            </a:r>
            <a:endParaRPr lang="en-US" sz="3000" dirty="0">
              <a:solidFill>
                <a:srgbClr val="77BD61"/>
              </a:solidFill>
              <a:latin typeface="Calibri"/>
              <a:cs typeface="Calibri"/>
            </a:endParaRPr>
          </a:p>
        </p:txBody>
      </p:sp>
      <p:pic>
        <p:nvPicPr>
          <p:cNvPr id="6" name="Picture 5">
            <a:extLst>
              <a:ext uri="{FF2B5EF4-FFF2-40B4-BE49-F238E27FC236}">
                <a16:creationId xmlns:a16="http://schemas.microsoft.com/office/drawing/2014/main" id="{7BC9044C-18CF-42FE-B795-137862414F78}"/>
              </a:ext>
            </a:extLst>
          </p:cNvPr>
          <p:cNvPicPr>
            <a:picLocks noChangeAspect="1"/>
          </p:cNvPicPr>
          <p:nvPr/>
        </p:nvPicPr>
        <p:blipFill>
          <a:blip r:embed="rId2"/>
          <a:stretch>
            <a:fillRect/>
          </a:stretch>
        </p:blipFill>
        <p:spPr>
          <a:xfrm>
            <a:off x="457201" y="350903"/>
            <a:ext cx="4114800" cy="4023765"/>
          </a:xfrm>
          <a:prstGeom prst="rect">
            <a:avLst/>
          </a:prstGeom>
        </p:spPr>
      </p:pic>
      <p:pic>
        <p:nvPicPr>
          <p:cNvPr id="7" name="Picture 6">
            <a:extLst>
              <a:ext uri="{FF2B5EF4-FFF2-40B4-BE49-F238E27FC236}">
                <a16:creationId xmlns:a16="http://schemas.microsoft.com/office/drawing/2014/main" id="{B76E7C33-73EA-457E-B4EC-14BE2400BBD6}"/>
              </a:ext>
            </a:extLst>
          </p:cNvPr>
          <p:cNvPicPr>
            <a:picLocks noChangeAspect="1"/>
          </p:cNvPicPr>
          <p:nvPr/>
        </p:nvPicPr>
        <p:blipFill>
          <a:blip r:embed="rId3"/>
          <a:stretch>
            <a:fillRect/>
          </a:stretch>
        </p:blipFill>
        <p:spPr>
          <a:xfrm>
            <a:off x="4711707" y="350903"/>
            <a:ext cx="3760752" cy="4021286"/>
          </a:xfrm>
          <a:prstGeom prst="rect">
            <a:avLst/>
          </a:prstGeom>
        </p:spPr>
      </p:pic>
    </p:spTree>
    <p:extLst>
      <p:ext uri="{BB962C8B-B14F-4D97-AF65-F5344CB8AC3E}">
        <p14:creationId xmlns:p14="http://schemas.microsoft.com/office/powerpoint/2010/main" val="230277634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43F318DE-20FA-4202-B19C-195DBC9BA276}"/>
              </a:ext>
            </a:extLst>
          </p:cNvPr>
          <p:cNvSpPr>
            <a:spLocks noGrp="1"/>
          </p:cNvSpPr>
          <p:nvPr>
            <p:ph type="title"/>
          </p:nvPr>
        </p:nvSpPr>
        <p:spPr>
          <a:xfrm>
            <a:off x="1621759" y="-8553"/>
            <a:ext cx="5896208" cy="423081"/>
          </a:xfrm>
        </p:spPr>
        <p:txBody>
          <a:bodyPr>
            <a:normAutofit fontScale="90000"/>
          </a:bodyPr>
          <a:lstStyle/>
          <a:p>
            <a:r>
              <a:rPr lang="en-US" sz="3000" b="1" dirty="0">
                <a:solidFill>
                  <a:srgbClr val="77BD61"/>
                </a:solidFill>
                <a:latin typeface="Calibri"/>
                <a:cs typeface="Calibri"/>
              </a:rPr>
              <a:t>Assessment</a:t>
            </a:r>
            <a:endParaRPr lang="en-US" sz="3000" dirty="0">
              <a:solidFill>
                <a:srgbClr val="77BD61"/>
              </a:solidFill>
              <a:latin typeface="Calibri"/>
              <a:cs typeface="Calibri"/>
            </a:endParaRPr>
          </a:p>
        </p:txBody>
      </p:sp>
      <p:pic>
        <p:nvPicPr>
          <p:cNvPr id="6" name="Picture 5">
            <a:extLst>
              <a:ext uri="{FF2B5EF4-FFF2-40B4-BE49-F238E27FC236}">
                <a16:creationId xmlns:a16="http://schemas.microsoft.com/office/drawing/2014/main" id="{269D8723-36DC-4C65-8252-1602AB908A3B}"/>
              </a:ext>
            </a:extLst>
          </p:cNvPr>
          <p:cNvPicPr>
            <a:picLocks noChangeAspect="1"/>
          </p:cNvPicPr>
          <p:nvPr/>
        </p:nvPicPr>
        <p:blipFill>
          <a:blip r:embed="rId2"/>
          <a:stretch>
            <a:fillRect/>
          </a:stretch>
        </p:blipFill>
        <p:spPr>
          <a:xfrm>
            <a:off x="808892" y="414528"/>
            <a:ext cx="3552046" cy="3962313"/>
          </a:xfrm>
          <a:prstGeom prst="rect">
            <a:avLst/>
          </a:prstGeom>
        </p:spPr>
      </p:pic>
      <p:pic>
        <p:nvPicPr>
          <p:cNvPr id="7" name="Picture 6">
            <a:extLst>
              <a:ext uri="{FF2B5EF4-FFF2-40B4-BE49-F238E27FC236}">
                <a16:creationId xmlns:a16="http://schemas.microsoft.com/office/drawing/2014/main" id="{6B96E89E-65FB-41D4-8757-A44917F51BBE}"/>
              </a:ext>
            </a:extLst>
          </p:cNvPr>
          <p:cNvPicPr>
            <a:picLocks noChangeAspect="1"/>
          </p:cNvPicPr>
          <p:nvPr/>
        </p:nvPicPr>
        <p:blipFill>
          <a:blip r:embed="rId3"/>
          <a:stretch>
            <a:fillRect/>
          </a:stretch>
        </p:blipFill>
        <p:spPr>
          <a:xfrm>
            <a:off x="4700296" y="414528"/>
            <a:ext cx="4192464" cy="3962313"/>
          </a:xfrm>
          <a:prstGeom prst="rect">
            <a:avLst/>
          </a:prstGeom>
        </p:spPr>
      </p:pic>
    </p:spTree>
    <p:extLst>
      <p:ext uri="{BB962C8B-B14F-4D97-AF65-F5344CB8AC3E}">
        <p14:creationId xmlns:p14="http://schemas.microsoft.com/office/powerpoint/2010/main" val="190225977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43F318DE-20FA-4202-B19C-195DBC9BA276}"/>
              </a:ext>
            </a:extLst>
          </p:cNvPr>
          <p:cNvSpPr>
            <a:spLocks noGrp="1"/>
          </p:cNvSpPr>
          <p:nvPr>
            <p:ph type="title"/>
          </p:nvPr>
        </p:nvSpPr>
        <p:spPr>
          <a:xfrm>
            <a:off x="1621759" y="-8553"/>
            <a:ext cx="5896208" cy="423081"/>
          </a:xfrm>
        </p:spPr>
        <p:txBody>
          <a:bodyPr>
            <a:normAutofit fontScale="90000"/>
          </a:bodyPr>
          <a:lstStyle/>
          <a:p>
            <a:r>
              <a:rPr lang="en-US" sz="3000" b="1" dirty="0">
                <a:solidFill>
                  <a:srgbClr val="77BD61"/>
                </a:solidFill>
                <a:latin typeface="Calibri"/>
                <a:cs typeface="Calibri"/>
              </a:rPr>
              <a:t>Treatment</a:t>
            </a:r>
            <a:endParaRPr lang="en-US" sz="3000" dirty="0">
              <a:solidFill>
                <a:srgbClr val="77BD61"/>
              </a:solidFill>
              <a:latin typeface="Calibri"/>
              <a:cs typeface="Calibri"/>
            </a:endParaRPr>
          </a:p>
        </p:txBody>
      </p:sp>
      <p:sp>
        <p:nvSpPr>
          <p:cNvPr id="6" name="TextBox 5">
            <a:extLst>
              <a:ext uri="{FF2B5EF4-FFF2-40B4-BE49-F238E27FC236}">
                <a16:creationId xmlns:a16="http://schemas.microsoft.com/office/drawing/2014/main" id="{507CB119-B90C-431D-8B8A-2C598A8C680A}"/>
              </a:ext>
            </a:extLst>
          </p:cNvPr>
          <p:cNvSpPr txBox="1"/>
          <p:nvPr/>
        </p:nvSpPr>
        <p:spPr>
          <a:xfrm>
            <a:off x="1985159" y="402336"/>
            <a:ext cx="5169408" cy="3970318"/>
          </a:xfrm>
          <a:prstGeom prst="rect">
            <a:avLst/>
          </a:prstGeom>
          <a:noFill/>
        </p:spPr>
        <p:txBody>
          <a:bodyPr wrap="square">
            <a:spAutoFit/>
          </a:bodyPr>
          <a:lstStyle/>
          <a:p>
            <a:pPr marL="457200" indent="-457200">
              <a:buFont typeface="Arial" panose="020B0604020202020204" pitchFamily="34" charset="0"/>
              <a:buChar char="•"/>
            </a:pPr>
            <a:r>
              <a:rPr lang="en-US" sz="2800" dirty="0"/>
              <a:t>Individual Therapy</a:t>
            </a:r>
          </a:p>
          <a:p>
            <a:pPr marL="457200" indent="-457200">
              <a:buFont typeface="Arial" panose="020B0604020202020204" pitchFamily="34" charset="0"/>
              <a:buChar char="•"/>
            </a:pPr>
            <a:r>
              <a:rPr lang="en-US" sz="2800" dirty="0"/>
              <a:t>Group Therapy</a:t>
            </a:r>
          </a:p>
          <a:p>
            <a:pPr marL="457200" indent="-457200">
              <a:buFont typeface="Arial" panose="020B0604020202020204" pitchFamily="34" charset="0"/>
              <a:buChar char="•"/>
            </a:pPr>
            <a:r>
              <a:rPr lang="en-US" sz="2800" dirty="0"/>
              <a:t>Support Group Meetings</a:t>
            </a:r>
          </a:p>
          <a:p>
            <a:pPr marL="457200" indent="-457200">
              <a:buFont typeface="Arial" panose="020B0604020202020204" pitchFamily="34" charset="0"/>
              <a:buChar char="•"/>
            </a:pPr>
            <a:r>
              <a:rPr lang="en-US" sz="2800" dirty="0"/>
              <a:t>Sponsor/Mentor/Guide/Coach</a:t>
            </a:r>
          </a:p>
          <a:p>
            <a:pPr marL="457200" indent="-457200">
              <a:buFont typeface="Arial" panose="020B0604020202020204" pitchFamily="34" charset="0"/>
              <a:buChar char="•"/>
            </a:pPr>
            <a:r>
              <a:rPr lang="en-US" sz="2800" dirty="0"/>
              <a:t>12 Steps/Workbooks/Growth</a:t>
            </a:r>
          </a:p>
          <a:p>
            <a:pPr marL="457200" indent="-457200">
              <a:buFont typeface="Arial" panose="020B0604020202020204" pitchFamily="34" charset="0"/>
              <a:buChar char="•"/>
            </a:pPr>
            <a:r>
              <a:rPr lang="en-US" sz="2800" dirty="0"/>
              <a:t>Family Participation</a:t>
            </a:r>
          </a:p>
          <a:p>
            <a:pPr marL="457200" indent="-457200">
              <a:buFont typeface="Arial" panose="020B0604020202020204" pitchFamily="34" charset="0"/>
              <a:buChar char="•"/>
            </a:pPr>
            <a:r>
              <a:rPr lang="en-US" sz="2800" dirty="0"/>
              <a:t>Family Recovery</a:t>
            </a:r>
          </a:p>
          <a:p>
            <a:pPr marL="457200" indent="-457200">
              <a:buFont typeface="Arial" panose="020B0604020202020204" pitchFamily="34" charset="0"/>
              <a:buChar char="•"/>
            </a:pPr>
            <a:r>
              <a:rPr lang="en-US" sz="2800" dirty="0"/>
              <a:t>Couples Recovery</a:t>
            </a:r>
          </a:p>
          <a:p>
            <a:pPr marL="457200" indent="-457200">
              <a:buFont typeface="Arial" panose="020B0604020202020204" pitchFamily="34" charset="0"/>
              <a:buChar char="•"/>
            </a:pPr>
            <a:r>
              <a:rPr lang="en-US" sz="2800" dirty="0"/>
              <a:t>Exercise/Nutrition/Self-Care</a:t>
            </a:r>
          </a:p>
        </p:txBody>
      </p:sp>
    </p:spTree>
    <p:extLst>
      <p:ext uri="{BB962C8B-B14F-4D97-AF65-F5344CB8AC3E}">
        <p14:creationId xmlns:p14="http://schemas.microsoft.com/office/powerpoint/2010/main" val="269505481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43F318DE-20FA-4202-B19C-195DBC9BA276}"/>
              </a:ext>
            </a:extLst>
          </p:cNvPr>
          <p:cNvSpPr>
            <a:spLocks noGrp="1"/>
          </p:cNvSpPr>
          <p:nvPr>
            <p:ph type="title"/>
          </p:nvPr>
        </p:nvSpPr>
        <p:spPr>
          <a:xfrm>
            <a:off x="1621759" y="-8553"/>
            <a:ext cx="5896208" cy="423081"/>
          </a:xfrm>
        </p:spPr>
        <p:txBody>
          <a:bodyPr>
            <a:normAutofit fontScale="90000"/>
          </a:bodyPr>
          <a:lstStyle/>
          <a:p>
            <a:r>
              <a:rPr lang="en-US" sz="3000" b="1" dirty="0">
                <a:solidFill>
                  <a:srgbClr val="77BD61"/>
                </a:solidFill>
                <a:latin typeface="Calibri"/>
                <a:cs typeface="Calibri"/>
              </a:rPr>
              <a:t>Treatment</a:t>
            </a:r>
            <a:endParaRPr lang="en-US" sz="3000" dirty="0">
              <a:solidFill>
                <a:srgbClr val="77BD61"/>
              </a:solidFill>
              <a:latin typeface="Calibri"/>
              <a:cs typeface="Calibri"/>
            </a:endParaRPr>
          </a:p>
        </p:txBody>
      </p:sp>
      <p:pic>
        <p:nvPicPr>
          <p:cNvPr id="3" name="Picture 2">
            <a:extLst>
              <a:ext uri="{FF2B5EF4-FFF2-40B4-BE49-F238E27FC236}">
                <a16:creationId xmlns:a16="http://schemas.microsoft.com/office/drawing/2014/main" id="{DEDD249C-F0A7-419A-8129-8D65CD84E7BF}"/>
              </a:ext>
            </a:extLst>
          </p:cNvPr>
          <p:cNvPicPr>
            <a:picLocks noChangeAspect="1"/>
          </p:cNvPicPr>
          <p:nvPr/>
        </p:nvPicPr>
        <p:blipFill>
          <a:blip r:embed="rId2"/>
          <a:stretch>
            <a:fillRect/>
          </a:stretch>
        </p:blipFill>
        <p:spPr>
          <a:xfrm>
            <a:off x="1817482" y="434184"/>
            <a:ext cx="5504762" cy="3838095"/>
          </a:xfrm>
          <a:prstGeom prst="rect">
            <a:avLst/>
          </a:prstGeom>
        </p:spPr>
      </p:pic>
    </p:spTree>
    <p:extLst>
      <p:ext uri="{BB962C8B-B14F-4D97-AF65-F5344CB8AC3E}">
        <p14:creationId xmlns:p14="http://schemas.microsoft.com/office/powerpoint/2010/main" val="4711544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5000" b="-15000"/>
          </a:stretch>
        </a:blipFill>
        <a:effectLst/>
      </p:bgPr>
    </p:bg>
    <p:spTree>
      <p:nvGrpSpPr>
        <p:cNvPr id="1" name=""/>
        <p:cNvGrpSpPr/>
        <p:nvPr/>
      </p:nvGrpSpPr>
      <p:grpSpPr>
        <a:xfrm>
          <a:off x="0" y="0"/>
          <a:ext cx="0" cy="0"/>
          <a:chOff x="0" y="0"/>
          <a:chExt cx="0" cy="0"/>
        </a:xfrm>
      </p:grpSpPr>
      <p:sp>
        <p:nvSpPr>
          <p:cNvPr id="5" name="Rectangle 8">
            <a:extLst>
              <a:ext uri="{FF2B5EF4-FFF2-40B4-BE49-F238E27FC236}">
                <a16:creationId xmlns:a16="http://schemas.microsoft.com/office/drawing/2014/main" id="{B119B876-7CC6-4F37-A6BB-06DE54AA3E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66"/>
            <a:ext cx="9146382" cy="5143500"/>
          </a:xfrm>
          <a:prstGeom prst="rect">
            <a:avLst/>
          </a:prstGeom>
          <a:solidFill>
            <a:srgbClr val="77BD61">
              <a:alpha val="7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9" tIns="34295" rIns="68589" bIns="34295" rtlCol="0" anchor="ctr"/>
          <a:lstStyle/>
          <a:p>
            <a:pPr algn="ctr"/>
            <a:endParaRPr lang="en-US">
              <a:solidFill>
                <a:srgbClr val="77BD61"/>
              </a:solidFill>
            </a:endParaRPr>
          </a:p>
        </p:txBody>
      </p:sp>
      <p:sp>
        <p:nvSpPr>
          <p:cNvPr id="6" name="TextBox 5">
            <a:extLst>
              <a:ext uri="{FF2B5EF4-FFF2-40B4-BE49-F238E27FC236}">
                <a16:creationId xmlns:a16="http://schemas.microsoft.com/office/drawing/2014/main" id="{9E94F6B8-D44F-4435-98B0-E7CBC2C96067}"/>
              </a:ext>
            </a:extLst>
          </p:cNvPr>
          <p:cNvSpPr txBox="1"/>
          <p:nvPr/>
        </p:nvSpPr>
        <p:spPr>
          <a:xfrm>
            <a:off x="822508" y="1020495"/>
            <a:ext cx="7658985" cy="2839249"/>
          </a:xfrm>
          <a:prstGeom prst="rect">
            <a:avLst/>
          </a:prstGeom>
          <a:noFill/>
        </p:spPr>
        <p:txBody>
          <a:bodyPr wrap="square" lIns="68589" tIns="34295" rIns="68589" bIns="34295" rtlCol="0">
            <a:spAutoFit/>
          </a:bodyPr>
          <a:lstStyle/>
          <a:p>
            <a:pPr algn="ctr"/>
            <a:r>
              <a:rPr lang="en-US" sz="6000" b="1" dirty="0">
                <a:solidFill>
                  <a:schemeClr val="tx1">
                    <a:lumMod val="85000"/>
                    <a:lumOff val="15000"/>
                  </a:schemeClr>
                </a:solidFill>
                <a:latin typeface="Calibri"/>
                <a:cs typeface="Calibri"/>
              </a:rPr>
              <a:t>Sexual Addiction: </a:t>
            </a:r>
            <a:r>
              <a:rPr lang="en-US" sz="6000" b="1" dirty="0" err="1">
                <a:solidFill>
                  <a:schemeClr val="tx1">
                    <a:lumMod val="85000"/>
                    <a:lumOff val="15000"/>
                  </a:schemeClr>
                </a:solidFill>
                <a:latin typeface="Calibri"/>
                <a:cs typeface="Calibri"/>
              </a:rPr>
              <a:t>Prevalance</a:t>
            </a:r>
            <a:r>
              <a:rPr lang="en-US" sz="6000" b="1" dirty="0">
                <a:solidFill>
                  <a:schemeClr val="tx1">
                    <a:lumMod val="85000"/>
                    <a:lumOff val="15000"/>
                  </a:schemeClr>
                </a:solidFill>
                <a:latin typeface="Calibri"/>
                <a:cs typeface="Calibri"/>
              </a:rPr>
              <a:t>, Causes, &amp; Treatment</a:t>
            </a:r>
          </a:p>
        </p:txBody>
      </p:sp>
    </p:spTree>
    <p:extLst>
      <p:ext uri="{BB962C8B-B14F-4D97-AF65-F5344CB8AC3E}">
        <p14:creationId xmlns:p14="http://schemas.microsoft.com/office/powerpoint/2010/main" val="399256262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D0B9E54-133B-43F6-87AE-C8E775F650F9}"/>
              </a:ext>
            </a:extLst>
          </p:cNvPr>
          <p:cNvPicPr>
            <a:picLocks noChangeAspect="1"/>
          </p:cNvPicPr>
          <p:nvPr/>
        </p:nvPicPr>
        <p:blipFill>
          <a:blip r:embed="rId2"/>
          <a:stretch>
            <a:fillRect/>
          </a:stretch>
        </p:blipFill>
        <p:spPr>
          <a:xfrm>
            <a:off x="1132071" y="147625"/>
            <a:ext cx="6875584" cy="4266667"/>
          </a:xfrm>
          <a:prstGeom prst="rect">
            <a:avLst/>
          </a:prstGeom>
        </p:spPr>
      </p:pic>
    </p:spTree>
    <p:extLst>
      <p:ext uri="{BB962C8B-B14F-4D97-AF65-F5344CB8AC3E}">
        <p14:creationId xmlns:p14="http://schemas.microsoft.com/office/powerpoint/2010/main" val="223681189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9194DC7-8CB4-4CB9-9AC0-7FABE3E29397}"/>
              </a:ext>
            </a:extLst>
          </p:cNvPr>
          <p:cNvPicPr>
            <a:picLocks noChangeAspect="1"/>
          </p:cNvPicPr>
          <p:nvPr/>
        </p:nvPicPr>
        <p:blipFill>
          <a:blip r:embed="rId2"/>
          <a:stretch>
            <a:fillRect/>
          </a:stretch>
        </p:blipFill>
        <p:spPr>
          <a:xfrm>
            <a:off x="335047" y="265146"/>
            <a:ext cx="8592568" cy="3954572"/>
          </a:xfrm>
          <a:prstGeom prst="rect">
            <a:avLst/>
          </a:prstGeom>
        </p:spPr>
      </p:pic>
    </p:spTree>
    <p:extLst>
      <p:ext uri="{BB962C8B-B14F-4D97-AF65-F5344CB8AC3E}">
        <p14:creationId xmlns:p14="http://schemas.microsoft.com/office/powerpoint/2010/main" val="88557316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9EB886C-A3F0-46BF-B3D2-4EC722B4390C}"/>
              </a:ext>
            </a:extLst>
          </p:cNvPr>
          <p:cNvSpPr txBox="1"/>
          <p:nvPr/>
        </p:nvSpPr>
        <p:spPr>
          <a:xfrm>
            <a:off x="417243" y="480021"/>
            <a:ext cx="2571750" cy="1289304"/>
          </a:xfrm>
          <a:prstGeom prst="rect">
            <a:avLst/>
          </a:prstGeom>
        </p:spPr>
        <p:txBody>
          <a:bodyPr vert="horz" lIns="91440" tIns="45720" rIns="91440" bIns="45720" rtlCol="0" anchor="b">
            <a:noAutofit/>
          </a:bodyPr>
          <a:lstStyle/>
          <a:p>
            <a:pPr lvl="0" defTabSz="914400">
              <a:lnSpc>
                <a:spcPct val="90000"/>
              </a:lnSpc>
              <a:spcBef>
                <a:spcPct val="0"/>
              </a:spcBef>
              <a:spcAft>
                <a:spcPts val="600"/>
              </a:spcAft>
            </a:pPr>
            <a:r>
              <a:rPr lang="en-US" sz="2400" b="1" kern="1200" dirty="0">
                <a:solidFill>
                  <a:schemeClr val="accent6"/>
                </a:solidFill>
                <a:latin typeface="+mj-lt"/>
                <a:ea typeface="+mj-ea"/>
                <a:cs typeface="+mj-cs"/>
              </a:rPr>
              <a:t>Couples Recovery from Sexual Brokenness</a:t>
            </a:r>
          </a:p>
          <a:p>
            <a:pPr lvl="0" defTabSz="914400">
              <a:lnSpc>
                <a:spcPct val="90000"/>
              </a:lnSpc>
              <a:spcBef>
                <a:spcPct val="0"/>
              </a:spcBef>
              <a:spcAft>
                <a:spcPts val="600"/>
              </a:spcAft>
            </a:pPr>
            <a:r>
              <a:rPr lang="en-US" sz="2400" b="1" i="1" kern="1200" dirty="0">
                <a:solidFill>
                  <a:schemeClr val="accent6"/>
                </a:solidFill>
                <a:latin typeface="+mj-lt"/>
                <a:ea typeface="+mj-ea"/>
                <a:cs typeface="+mj-cs"/>
              </a:rPr>
              <a:t>"The Roadmap”</a:t>
            </a:r>
          </a:p>
        </p:txBody>
      </p:sp>
      <p:sp>
        <p:nvSpPr>
          <p:cNvPr id="8" name="TextBox 7">
            <a:extLst>
              <a:ext uri="{FF2B5EF4-FFF2-40B4-BE49-F238E27FC236}">
                <a16:creationId xmlns:a16="http://schemas.microsoft.com/office/drawing/2014/main" id="{B32D7E31-6DAE-405D-B4FE-20468473EF36}"/>
              </a:ext>
            </a:extLst>
          </p:cNvPr>
          <p:cNvSpPr txBox="1"/>
          <p:nvPr/>
        </p:nvSpPr>
        <p:spPr>
          <a:xfrm>
            <a:off x="417243" y="2314811"/>
            <a:ext cx="2571750" cy="2558034"/>
          </a:xfrm>
          <a:prstGeom prst="rect">
            <a:avLst/>
          </a:prstGeom>
        </p:spPr>
        <p:txBody>
          <a:bodyPr vert="horz" lIns="91440" tIns="45720" rIns="91440" bIns="45720" rtlCol="0" anchor="t">
            <a:normAutofit/>
          </a:bodyPr>
          <a:lstStyle/>
          <a:p>
            <a:pPr lvl="0" defTabSz="914400">
              <a:lnSpc>
                <a:spcPct val="90000"/>
              </a:lnSpc>
              <a:spcAft>
                <a:spcPts val="600"/>
              </a:spcAft>
            </a:pPr>
            <a:r>
              <a:rPr lang="en-US" sz="2000" b="1" baseline="0" dirty="0"/>
              <a:t>4. Understand Trauma &amp; Messages - Trauma Wall Work</a:t>
            </a:r>
          </a:p>
          <a:p>
            <a:pPr lvl="0" defTabSz="914400">
              <a:lnSpc>
                <a:spcPct val="90000"/>
              </a:lnSpc>
              <a:spcAft>
                <a:spcPts val="600"/>
              </a:spcAft>
            </a:pPr>
            <a:r>
              <a:rPr lang="en-US" sz="2000" b="1" baseline="0" dirty="0"/>
              <a:t>Any negative life event coupled with a sense of helplessness</a:t>
            </a:r>
          </a:p>
        </p:txBody>
      </p:sp>
      <p:pic>
        <p:nvPicPr>
          <p:cNvPr id="4" name="Picture 3" descr="A bear sitting on a picnic table&#10;&#10;Description automatically generated with medium confidence">
            <a:extLst>
              <a:ext uri="{FF2B5EF4-FFF2-40B4-BE49-F238E27FC236}">
                <a16:creationId xmlns:a16="http://schemas.microsoft.com/office/drawing/2014/main" id="{840C3F25-083D-4508-B085-7BC5D6A5C198}"/>
              </a:ext>
            </a:extLst>
          </p:cNvPr>
          <p:cNvPicPr>
            <a:picLocks noChangeAspect="1"/>
          </p:cNvPicPr>
          <p:nvPr/>
        </p:nvPicPr>
        <p:blipFill>
          <a:blip r:embed="rId2"/>
          <a:stretch>
            <a:fillRect/>
          </a:stretch>
        </p:blipFill>
        <p:spPr>
          <a:xfrm>
            <a:off x="4020142" y="513579"/>
            <a:ext cx="4648370" cy="3695454"/>
          </a:xfrm>
          <a:prstGeom prst="rect">
            <a:avLst/>
          </a:prstGeom>
        </p:spPr>
      </p:pic>
      <p:sp>
        <p:nvSpPr>
          <p:cNvPr id="6" name="TextBox 5">
            <a:extLst>
              <a:ext uri="{FF2B5EF4-FFF2-40B4-BE49-F238E27FC236}">
                <a16:creationId xmlns:a16="http://schemas.microsoft.com/office/drawing/2014/main" id="{98E05C69-ECAD-4269-87EE-987CF7B7A38B}"/>
              </a:ext>
            </a:extLst>
          </p:cNvPr>
          <p:cNvSpPr txBox="1"/>
          <p:nvPr/>
        </p:nvSpPr>
        <p:spPr>
          <a:xfrm>
            <a:off x="132623" y="2249346"/>
            <a:ext cx="3511017" cy="2931440"/>
          </a:xfrm>
          <a:prstGeom prst="rect">
            <a:avLst/>
          </a:prstGeom>
        </p:spPr>
        <p:txBody>
          <a:bodyPr vert="horz" lIns="91440" tIns="45720" rIns="91440" bIns="45720" rtlCol="0">
            <a:normAutofit/>
          </a:bodyPr>
          <a:lstStyle/>
          <a:p>
            <a:pPr lvl="0" defTabSz="914400">
              <a:lnSpc>
                <a:spcPct val="90000"/>
              </a:lnSpc>
              <a:spcAft>
                <a:spcPts val="600"/>
              </a:spcAft>
            </a:pPr>
            <a:endParaRPr lang="en-US" sz="2400" b="1" dirty="0"/>
          </a:p>
        </p:txBody>
      </p:sp>
    </p:spTree>
    <p:extLst>
      <p:ext uri="{BB962C8B-B14F-4D97-AF65-F5344CB8AC3E}">
        <p14:creationId xmlns:p14="http://schemas.microsoft.com/office/powerpoint/2010/main" val="369725948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art, timeline, box and whisker chart&#10;&#10;Description automatically generated">
            <a:extLst>
              <a:ext uri="{FF2B5EF4-FFF2-40B4-BE49-F238E27FC236}">
                <a16:creationId xmlns:a16="http://schemas.microsoft.com/office/drawing/2014/main" id="{B93B3365-BE8F-40F4-8CA1-D821E9BBF75B}"/>
              </a:ext>
            </a:extLst>
          </p:cNvPr>
          <p:cNvPicPr>
            <a:picLocks noChangeAspect="1"/>
          </p:cNvPicPr>
          <p:nvPr/>
        </p:nvPicPr>
        <p:blipFill>
          <a:blip r:embed="rId2"/>
          <a:stretch>
            <a:fillRect/>
          </a:stretch>
        </p:blipFill>
        <p:spPr>
          <a:xfrm>
            <a:off x="634892" y="274170"/>
            <a:ext cx="3530662" cy="4178300"/>
          </a:xfrm>
          <a:prstGeom prst="rect">
            <a:avLst/>
          </a:prstGeom>
        </p:spPr>
      </p:pic>
      <p:pic>
        <p:nvPicPr>
          <p:cNvPr id="5" name="Picture 4" descr="Diagram&#10;&#10;Description automatically generated">
            <a:extLst>
              <a:ext uri="{FF2B5EF4-FFF2-40B4-BE49-F238E27FC236}">
                <a16:creationId xmlns:a16="http://schemas.microsoft.com/office/drawing/2014/main" id="{52F7479C-9451-4207-B2A9-DE24DA9E6DC1}"/>
              </a:ext>
            </a:extLst>
          </p:cNvPr>
          <p:cNvPicPr>
            <a:picLocks noChangeAspect="1"/>
          </p:cNvPicPr>
          <p:nvPr/>
        </p:nvPicPr>
        <p:blipFill>
          <a:blip r:embed="rId3"/>
          <a:stretch>
            <a:fillRect/>
          </a:stretch>
        </p:blipFill>
        <p:spPr>
          <a:xfrm>
            <a:off x="4884318" y="213658"/>
            <a:ext cx="3394867" cy="4178299"/>
          </a:xfrm>
          <a:prstGeom prst="rect">
            <a:avLst/>
          </a:prstGeom>
        </p:spPr>
      </p:pic>
    </p:spTree>
    <p:extLst>
      <p:ext uri="{BB962C8B-B14F-4D97-AF65-F5344CB8AC3E}">
        <p14:creationId xmlns:p14="http://schemas.microsoft.com/office/powerpoint/2010/main" val="181568528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Website&#10;&#10;Description automatically generated with medium confidence">
            <a:extLst>
              <a:ext uri="{FF2B5EF4-FFF2-40B4-BE49-F238E27FC236}">
                <a16:creationId xmlns:a16="http://schemas.microsoft.com/office/drawing/2014/main" id="{D72B2211-DDCE-4D7E-98A8-67851920B6A6}"/>
              </a:ext>
            </a:extLst>
          </p:cNvPr>
          <p:cNvPicPr>
            <a:picLocks noChangeAspect="1"/>
          </p:cNvPicPr>
          <p:nvPr/>
        </p:nvPicPr>
        <p:blipFill>
          <a:blip r:embed="rId2"/>
          <a:stretch>
            <a:fillRect/>
          </a:stretch>
        </p:blipFill>
        <p:spPr>
          <a:xfrm>
            <a:off x="4776447" y="166594"/>
            <a:ext cx="3447097" cy="4178300"/>
          </a:xfrm>
          <a:prstGeom prst="rect">
            <a:avLst/>
          </a:prstGeom>
        </p:spPr>
      </p:pic>
      <p:pic>
        <p:nvPicPr>
          <p:cNvPr id="15" name="Picture 14" descr="Text&#10;&#10;Description automatically generated">
            <a:extLst>
              <a:ext uri="{FF2B5EF4-FFF2-40B4-BE49-F238E27FC236}">
                <a16:creationId xmlns:a16="http://schemas.microsoft.com/office/drawing/2014/main" id="{22C8474B-DE97-4A0A-A2EF-3E77CA88A452}"/>
              </a:ext>
            </a:extLst>
          </p:cNvPr>
          <p:cNvPicPr>
            <a:picLocks noChangeAspect="1"/>
          </p:cNvPicPr>
          <p:nvPr/>
        </p:nvPicPr>
        <p:blipFill>
          <a:blip r:embed="rId3"/>
          <a:stretch>
            <a:fillRect/>
          </a:stretch>
        </p:blipFill>
        <p:spPr>
          <a:xfrm>
            <a:off x="448442" y="233829"/>
            <a:ext cx="3238181" cy="4178299"/>
          </a:xfrm>
          <a:prstGeom prst="rect">
            <a:avLst/>
          </a:prstGeom>
        </p:spPr>
      </p:pic>
    </p:spTree>
    <p:extLst>
      <p:ext uri="{BB962C8B-B14F-4D97-AF65-F5344CB8AC3E}">
        <p14:creationId xmlns:p14="http://schemas.microsoft.com/office/powerpoint/2010/main" val="317527478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C667B9F-13AC-F844-8F42-14997CA1BB3E}"/>
              </a:ext>
            </a:extLst>
          </p:cNvPr>
          <p:cNvSpPr>
            <a:spLocks noGrp="1"/>
          </p:cNvSpPr>
          <p:nvPr>
            <p:ph type="title"/>
          </p:nvPr>
        </p:nvSpPr>
        <p:spPr>
          <a:xfrm>
            <a:off x="159358" y="0"/>
            <a:ext cx="3419402" cy="1350394"/>
          </a:xfrm>
        </p:spPr>
        <p:txBody>
          <a:bodyPr vert="horz" lIns="91440" tIns="45720" rIns="91440" bIns="45720" rtlCol="0" anchor="ctr">
            <a:normAutofit fontScale="90000"/>
          </a:bodyPr>
          <a:lstStyle/>
          <a:p>
            <a:pPr algn="l" defTabSz="914400">
              <a:lnSpc>
                <a:spcPct val="90000"/>
              </a:lnSpc>
            </a:pPr>
            <a:br>
              <a:rPr lang="en-US" sz="1100" b="1" dirty="0"/>
            </a:br>
            <a:br>
              <a:rPr lang="en-US" sz="1100" b="1" dirty="0"/>
            </a:br>
            <a:br>
              <a:rPr lang="en-US" sz="1100" b="1" dirty="0"/>
            </a:br>
            <a:r>
              <a:rPr lang="en-US" sz="2200" b="1" dirty="0"/>
              <a:t>I am not enough</a:t>
            </a:r>
            <a:br>
              <a:rPr lang="en-US" sz="2200" b="1" dirty="0"/>
            </a:br>
            <a:r>
              <a:rPr lang="en-US" sz="2200" b="1" dirty="0"/>
              <a:t>I am on my own</a:t>
            </a:r>
            <a:br>
              <a:rPr lang="en-US" sz="2200" b="1" dirty="0"/>
            </a:br>
            <a:r>
              <a:rPr lang="en-US" sz="2200" b="1" dirty="0"/>
              <a:t>I am insignificant</a:t>
            </a:r>
            <a:br>
              <a:rPr lang="en-US" sz="2200" b="1" dirty="0"/>
            </a:br>
            <a:r>
              <a:rPr lang="en-US" sz="2200" b="1" dirty="0"/>
              <a:t>I am bad</a:t>
            </a:r>
            <a:br>
              <a:rPr lang="en-US" sz="2200" b="1" dirty="0"/>
            </a:br>
            <a:r>
              <a:rPr lang="en-US" sz="2200" b="1" dirty="0"/>
              <a:t>I am inadequate</a:t>
            </a:r>
            <a:br>
              <a:rPr lang="en-US" sz="2200" b="1" dirty="0"/>
            </a:br>
            <a:br>
              <a:rPr lang="en-US" sz="1100" b="1" dirty="0"/>
            </a:br>
            <a:endParaRPr lang="en-US" sz="1100" b="1" dirty="0"/>
          </a:p>
        </p:txBody>
      </p:sp>
      <p:sp>
        <p:nvSpPr>
          <p:cNvPr id="7" name="TextBox 6">
            <a:extLst>
              <a:ext uri="{FF2B5EF4-FFF2-40B4-BE49-F238E27FC236}">
                <a16:creationId xmlns:a16="http://schemas.microsoft.com/office/drawing/2014/main" id="{D2C1D9B9-5589-4CC4-A1DB-0DC63224E6EB}"/>
              </a:ext>
            </a:extLst>
          </p:cNvPr>
          <p:cNvSpPr txBox="1"/>
          <p:nvPr/>
        </p:nvSpPr>
        <p:spPr>
          <a:xfrm>
            <a:off x="198404" y="1447317"/>
            <a:ext cx="3599690" cy="2248865"/>
          </a:xfrm>
          <a:prstGeom prst="rect">
            <a:avLst/>
          </a:prstGeom>
        </p:spPr>
        <p:txBody>
          <a:bodyPr vert="horz" lIns="91440" tIns="45720" rIns="91440" bIns="45720" rtlCol="0">
            <a:noAutofit/>
          </a:bodyPr>
          <a:lstStyle/>
          <a:p>
            <a:pPr defTabSz="914400">
              <a:lnSpc>
                <a:spcPct val="90000"/>
              </a:lnSpc>
              <a:spcAft>
                <a:spcPts val="600"/>
              </a:spcAft>
            </a:pPr>
            <a:r>
              <a:rPr lang="en-US" sz="2000" dirty="0"/>
              <a:t>We begin to become aware of the deep false belief system that formed through negative life experiences, the toxic shame messages that reside in the limbic part of our brain that processes memory associated with emotions. The amygdala (fear) and nucleus </a:t>
            </a:r>
            <a:r>
              <a:rPr lang="en-US" sz="2000" dirty="0" err="1"/>
              <a:t>accumbens</a:t>
            </a:r>
            <a:r>
              <a:rPr lang="en-US" sz="2000" dirty="0"/>
              <a:t> (pleasure) are part of this structure.</a:t>
            </a:r>
          </a:p>
        </p:txBody>
      </p:sp>
      <p:pic>
        <p:nvPicPr>
          <p:cNvPr id="3" name="Picture 2" descr="Chart, box and whisker chart&#10;&#10;Description automatically generated">
            <a:extLst>
              <a:ext uri="{FF2B5EF4-FFF2-40B4-BE49-F238E27FC236}">
                <a16:creationId xmlns:a16="http://schemas.microsoft.com/office/drawing/2014/main" id="{EECF1F30-4EBD-41EE-A79B-489FD23D63D4}"/>
              </a:ext>
            </a:extLst>
          </p:cNvPr>
          <p:cNvPicPr>
            <a:picLocks noChangeAspect="1"/>
          </p:cNvPicPr>
          <p:nvPr/>
        </p:nvPicPr>
        <p:blipFill>
          <a:blip r:embed="rId2"/>
          <a:stretch>
            <a:fillRect/>
          </a:stretch>
        </p:blipFill>
        <p:spPr>
          <a:xfrm>
            <a:off x="5988971" y="124318"/>
            <a:ext cx="2006849" cy="2326782"/>
          </a:xfrm>
          <a:prstGeom prst="rect">
            <a:avLst/>
          </a:prstGeom>
        </p:spPr>
      </p:pic>
      <p:pic>
        <p:nvPicPr>
          <p:cNvPr id="6" name="Picture 5">
            <a:extLst>
              <a:ext uri="{FF2B5EF4-FFF2-40B4-BE49-F238E27FC236}">
                <a16:creationId xmlns:a16="http://schemas.microsoft.com/office/drawing/2014/main" id="{6DA329B1-1EAA-47EF-AE36-B5C68CD727D1}"/>
              </a:ext>
            </a:extLst>
          </p:cNvPr>
          <p:cNvPicPr>
            <a:picLocks noChangeAspect="1"/>
          </p:cNvPicPr>
          <p:nvPr/>
        </p:nvPicPr>
        <p:blipFill>
          <a:blip r:embed="rId3"/>
          <a:stretch>
            <a:fillRect/>
          </a:stretch>
        </p:blipFill>
        <p:spPr>
          <a:xfrm>
            <a:off x="5318261" y="2451100"/>
            <a:ext cx="3317360" cy="1940656"/>
          </a:xfrm>
          <a:prstGeom prst="rect">
            <a:avLst/>
          </a:prstGeom>
        </p:spPr>
      </p:pic>
    </p:spTree>
    <p:extLst>
      <p:ext uri="{BB962C8B-B14F-4D97-AF65-F5344CB8AC3E}">
        <p14:creationId xmlns:p14="http://schemas.microsoft.com/office/powerpoint/2010/main" val="19211884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37422E0-9070-4E55-8C9F-57FE731721F8}"/>
              </a:ext>
            </a:extLst>
          </p:cNvPr>
          <p:cNvSpPr>
            <a:spLocks noGrp="1"/>
          </p:cNvSpPr>
          <p:nvPr>
            <p:ph type="title"/>
          </p:nvPr>
        </p:nvSpPr>
        <p:spPr>
          <a:xfrm>
            <a:off x="480060" y="34621"/>
            <a:ext cx="3816275" cy="1174807"/>
          </a:xfrm>
        </p:spPr>
        <p:txBody>
          <a:bodyPr vert="horz" lIns="91440" tIns="45720" rIns="91440" bIns="45720" rtlCol="0" anchor="b">
            <a:normAutofit/>
          </a:bodyPr>
          <a:lstStyle/>
          <a:p>
            <a:pPr algn="l" defTabSz="914400">
              <a:lnSpc>
                <a:spcPct val="90000"/>
              </a:lnSpc>
            </a:pPr>
            <a:r>
              <a:rPr lang="en-US" sz="3200" b="1" dirty="0"/>
              <a:t>Purpose of Trauma Work with a Couple</a:t>
            </a:r>
          </a:p>
        </p:txBody>
      </p:sp>
      <p:sp>
        <p:nvSpPr>
          <p:cNvPr id="11" name="TextBox 10">
            <a:extLst>
              <a:ext uri="{FF2B5EF4-FFF2-40B4-BE49-F238E27FC236}">
                <a16:creationId xmlns:a16="http://schemas.microsoft.com/office/drawing/2014/main" id="{A40226D9-C27B-4B5E-9074-C4D2DF7B32F7}"/>
              </a:ext>
            </a:extLst>
          </p:cNvPr>
          <p:cNvSpPr txBox="1"/>
          <p:nvPr/>
        </p:nvSpPr>
        <p:spPr>
          <a:xfrm>
            <a:off x="111682" y="1326499"/>
            <a:ext cx="4583125" cy="2490501"/>
          </a:xfrm>
          <a:prstGeom prst="rect">
            <a:avLst/>
          </a:prstGeom>
        </p:spPr>
        <p:txBody>
          <a:bodyPr vert="horz" lIns="91440" tIns="45720" rIns="91440" bIns="45720" rtlCol="0">
            <a:noAutofit/>
          </a:bodyPr>
          <a:lstStyle/>
          <a:p>
            <a:pPr defTabSz="914400">
              <a:lnSpc>
                <a:spcPct val="90000"/>
              </a:lnSpc>
              <a:spcAft>
                <a:spcPts val="600"/>
              </a:spcAft>
            </a:pPr>
            <a:r>
              <a:rPr lang="en-US" sz="2000" dirty="0"/>
              <a:t>The process brings understanding of the roots of the acting-out behavior and the intimacy disorder in the relationship - they begin to understand the setup. This is the beginning of empathy, with the overall goal of moving from intensity to intimacy. The questions and the trauma wall are designed to create vulnerability, which produces empathy. This is the creation of attachment, the glue that holds relationships together.</a:t>
            </a:r>
          </a:p>
        </p:txBody>
      </p:sp>
      <p:pic>
        <p:nvPicPr>
          <p:cNvPr id="10" name="Picture 9" descr="A person holding a heart&#10;&#10;Description automatically generated with medium confidence">
            <a:extLst>
              <a:ext uri="{FF2B5EF4-FFF2-40B4-BE49-F238E27FC236}">
                <a16:creationId xmlns:a16="http://schemas.microsoft.com/office/drawing/2014/main" id="{A0BDEBD6-634D-4F2E-AE86-E81A1D7279D1}"/>
              </a:ext>
            </a:extLst>
          </p:cNvPr>
          <p:cNvPicPr>
            <a:picLocks noChangeAspect="1"/>
          </p:cNvPicPr>
          <p:nvPr/>
        </p:nvPicPr>
        <p:blipFill rotWithShape="1">
          <a:blip r:embed="rId2"/>
          <a:srcRect l="20286" r="20283" b="-2"/>
          <a:stretch/>
        </p:blipFill>
        <p:spPr>
          <a:xfrm>
            <a:off x="4694807" y="307136"/>
            <a:ext cx="4351188" cy="4338039"/>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24675126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1427093-B28F-45F1-BDA8-7230CDFB6D50}"/>
              </a:ext>
            </a:extLst>
          </p:cNvPr>
          <p:cNvSpPr txBox="1"/>
          <p:nvPr/>
        </p:nvSpPr>
        <p:spPr>
          <a:xfrm>
            <a:off x="516967" y="52095"/>
            <a:ext cx="3938487" cy="457457"/>
          </a:xfrm>
          <a:prstGeom prst="rect">
            <a:avLst/>
          </a:prstGeom>
        </p:spPr>
        <p:txBody>
          <a:bodyPr vert="horz" lIns="91440" tIns="45720" rIns="91440" bIns="45720" rtlCol="0" anchor="ctr">
            <a:normAutofit lnSpcReduction="10000"/>
          </a:bodyPr>
          <a:lstStyle/>
          <a:p>
            <a:pPr defTabSz="914400">
              <a:lnSpc>
                <a:spcPct val="90000"/>
              </a:lnSpc>
              <a:spcBef>
                <a:spcPct val="0"/>
              </a:spcBef>
              <a:spcAft>
                <a:spcPts val="600"/>
              </a:spcAft>
            </a:pPr>
            <a:r>
              <a:rPr lang="en-US" sz="2800" b="1" dirty="0">
                <a:latin typeface="+mj-lt"/>
                <a:ea typeface="+mj-ea"/>
                <a:cs typeface="+mj-cs"/>
              </a:rPr>
              <a:t>Partner Betrayal Trauma</a:t>
            </a:r>
          </a:p>
        </p:txBody>
      </p:sp>
      <p:sp>
        <p:nvSpPr>
          <p:cNvPr id="2" name="TextBox 1">
            <a:extLst>
              <a:ext uri="{FF2B5EF4-FFF2-40B4-BE49-F238E27FC236}">
                <a16:creationId xmlns:a16="http://schemas.microsoft.com/office/drawing/2014/main" id="{3A8A5121-0264-4CBD-B3B7-DEF9CAFDF2B9}"/>
              </a:ext>
            </a:extLst>
          </p:cNvPr>
          <p:cNvSpPr txBox="1"/>
          <p:nvPr/>
        </p:nvSpPr>
        <p:spPr>
          <a:xfrm>
            <a:off x="154879" y="391019"/>
            <a:ext cx="5991921" cy="3926981"/>
          </a:xfrm>
          <a:prstGeom prst="rect">
            <a:avLst/>
          </a:prstGeom>
        </p:spPr>
        <p:txBody>
          <a:bodyPr vert="horz" lIns="91440" tIns="45720" rIns="91440" bIns="45720" rtlCol="0">
            <a:noAutofit/>
          </a:bodyPr>
          <a:lstStyle/>
          <a:p>
            <a:pPr defTabSz="914400">
              <a:lnSpc>
                <a:spcPct val="90000"/>
              </a:lnSpc>
              <a:spcAft>
                <a:spcPts val="600"/>
              </a:spcAft>
            </a:pPr>
            <a:r>
              <a:rPr lang="en-US" sz="2000" dirty="0"/>
              <a:t>The best description of this phenomenon is partner betrayal trauma—when the person whom someone loves the most is the person who has hurt them more than anyone else. </a:t>
            </a:r>
          </a:p>
          <a:p>
            <a:pPr defTabSz="914400">
              <a:lnSpc>
                <a:spcPct val="90000"/>
              </a:lnSpc>
              <a:spcAft>
                <a:spcPts val="600"/>
              </a:spcAft>
            </a:pPr>
            <a:r>
              <a:rPr lang="en-US" sz="2000" dirty="0"/>
              <a:t>Other Descriptors include:</a:t>
            </a:r>
          </a:p>
          <a:p>
            <a:pPr marL="628696" lvl="1" indent="-228600" defTabSz="914400">
              <a:lnSpc>
                <a:spcPct val="90000"/>
              </a:lnSpc>
              <a:spcAft>
                <a:spcPts val="600"/>
              </a:spcAft>
              <a:buFont typeface="Arial" panose="020B0604020202020204" pitchFamily="34" charset="0"/>
              <a:buChar char="•"/>
            </a:pPr>
            <a:r>
              <a:rPr lang="en-US" sz="2000" dirty="0"/>
              <a:t>Complex PTSD</a:t>
            </a:r>
          </a:p>
          <a:p>
            <a:pPr marL="628696" lvl="1" indent="-228600" defTabSz="914400">
              <a:lnSpc>
                <a:spcPct val="90000"/>
              </a:lnSpc>
              <a:spcAft>
                <a:spcPts val="600"/>
              </a:spcAft>
              <a:buFont typeface="Arial" panose="020B0604020202020204" pitchFamily="34" charset="0"/>
              <a:buChar char="•"/>
            </a:pPr>
            <a:r>
              <a:rPr lang="en-US" sz="2000" dirty="0"/>
              <a:t>Sex Addiction-Induced Trauma</a:t>
            </a:r>
          </a:p>
          <a:p>
            <a:pPr marL="628696" lvl="1" indent="-228600" defTabSz="914400">
              <a:lnSpc>
                <a:spcPct val="90000"/>
              </a:lnSpc>
              <a:spcAft>
                <a:spcPts val="600"/>
              </a:spcAft>
              <a:buFont typeface="Arial" panose="020B0604020202020204" pitchFamily="34" charset="0"/>
              <a:buChar char="•"/>
            </a:pPr>
            <a:r>
              <a:rPr lang="en-US" sz="2000" dirty="0"/>
              <a:t>Sexual Betrayal Stress Syndrome</a:t>
            </a:r>
          </a:p>
          <a:p>
            <a:pPr marL="628696" lvl="1" indent="-228600" defTabSz="914400">
              <a:lnSpc>
                <a:spcPct val="90000"/>
              </a:lnSpc>
              <a:spcAft>
                <a:spcPts val="600"/>
              </a:spcAft>
              <a:buFont typeface="Arial" panose="020B0604020202020204" pitchFamily="34" charset="0"/>
              <a:buChar char="•"/>
            </a:pPr>
            <a:r>
              <a:rPr lang="en-US" sz="2000" dirty="0"/>
              <a:t>Post-Betrayal Stress Disorder</a:t>
            </a:r>
          </a:p>
          <a:p>
            <a:pPr defTabSz="914400">
              <a:lnSpc>
                <a:spcPct val="90000"/>
              </a:lnSpc>
              <a:spcAft>
                <a:spcPts val="600"/>
              </a:spcAft>
            </a:pPr>
            <a:r>
              <a:rPr lang="en-US" sz="2000" dirty="0"/>
              <a:t>Very real and is rather well-defined in progression and symptoms. It may not be full-blown post-traumatic stress disorder, but it mirrors the symptoms of complex PTSD.</a:t>
            </a:r>
          </a:p>
        </p:txBody>
      </p:sp>
      <p:pic>
        <p:nvPicPr>
          <p:cNvPr id="6" name="Picture 5">
            <a:extLst>
              <a:ext uri="{FF2B5EF4-FFF2-40B4-BE49-F238E27FC236}">
                <a16:creationId xmlns:a16="http://schemas.microsoft.com/office/drawing/2014/main" id="{620C84AA-C313-4B0A-A999-37D1FA6D913E}"/>
              </a:ext>
            </a:extLst>
          </p:cNvPr>
          <p:cNvPicPr>
            <a:picLocks noChangeAspect="1"/>
          </p:cNvPicPr>
          <p:nvPr/>
        </p:nvPicPr>
        <p:blipFill rotWithShape="1">
          <a:blip r:embed="rId2"/>
          <a:srcRect l="7562" r="13740" b="2"/>
          <a:stretch/>
        </p:blipFill>
        <p:spPr>
          <a:xfrm>
            <a:off x="5884248" y="4198"/>
            <a:ext cx="3257466" cy="4440055"/>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32019900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7E41DA9-2F35-449D-B606-C32133FD09ED}"/>
              </a:ext>
            </a:extLst>
          </p:cNvPr>
          <p:cNvPicPr>
            <a:picLocks noChangeAspect="1"/>
          </p:cNvPicPr>
          <p:nvPr/>
        </p:nvPicPr>
        <p:blipFill>
          <a:blip r:embed="rId2"/>
          <a:stretch>
            <a:fillRect/>
          </a:stretch>
        </p:blipFill>
        <p:spPr>
          <a:xfrm>
            <a:off x="1473457" y="95191"/>
            <a:ext cx="6197085" cy="4351431"/>
          </a:xfrm>
          <a:prstGeom prst="rect">
            <a:avLst/>
          </a:prstGeom>
        </p:spPr>
      </p:pic>
    </p:spTree>
    <p:extLst>
      <p:ext uri="{BB962C8B-B14F-4D97-AF65-F5344CB8AC3E}">
        <p14:creationId xmlns:p14="http://schemas.microsoft.com/office/powerpoint/2010/main" val="82118900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9EB886C-A3F0-46BF-B3D2-4EC722B4390C}"/>
              </a:ext>
            </a:extLst>
          </p:cNvPr>
          <p:cNvSpPr txBox="1"/>
          <p:nvPr/>
        </p:nvSpPr>
        <p:spPr>
          <a:xfrm>
            <a:off x="4885341" y="273843"/>
            <a:ext cx="3630007" cy="1355479"/>
          </a:xfrm>
          <a:prstGeom prst="rect">
            <a:avLst/>
          </a:prstGeom>
        </p:spPr>
        <p:txBody>
          <a:bodyPr vert="horz" lIns="91440" tIns="45720" rIns="91440" bIns="45720" rtlCol="0" anchor="ctr">
            <a:normAutofit/>
          </a:bodyPr>
          <a:lstStyle/>
          <a:p>
            <a:pPr lvl="0" defTabSz="914400">
              <a:lnSpc>
                <a:spcPct val="90000"/>
              </a:lnSpc>
              <a:spcBef>
                <a:spcPct val="0"/>
              </a:spcBef>
              <a:spcAft>
                <a:spcPts val="600"/>
              </a:spcAft>
            </a:pPr>
            <a:r>
              <a:rPr lang="en-US" sz="2800" b="1" dirty="0">
                <a:solidFill>
                  <a:schemeClr val="accent6"/>
                </a:solidFill>
                <a:latin typeface="+mj-lt"/>
                <a:ea typeface="+mj-ea"/>
                <a:cs typeface="+mj-cs"/>
              </a:rPr>
              <a:t>Couples Recovery from Sexual Brokenness</a:t>
            </a:r>
          </a:p>
          <a:p>
            <a:pPr lvl="0" defTabSz="914400">
              <a:lnSpc>
                <a:spcPct val="90000"/>
              </a:lnSpc>
              <a:spcBef>
                <a:spcPct val="0"/>
              </a:spcBef>
              <a:spcAft>
                <a:spcPts val="600"/>
              </a:spcAft>
            </a:pPr>
            <a:r>
              <a:rPr lang="en-US" sz="2800" b="1" i="1" dirty="0">
                <a:solidFill>
                  <a:schemeClr val="accent6"/>
                </a:solidFill>
                <a:latin typeface="+mj-lt"/>
                <a:ea typeface="+mj-ea"/>
                <a:cs typeface="+mj-cs"/>
              </a:rPr>
              <a:t>"The Roadmap”</a:t>
            </a:r>
          </a:p>
        </p:txBody>
      </p:sp>
      <p:pic>
        <p:nvPicPr>
          <p:cNvPr id="11" name="Picture 10" descr="Text&#10;&#10;Description automatically generated">
            <a:extLst>
              <a:ext uri="{FF2B5EF4-FFF2-40B4-BE49-F238E27FC236}">
                <a16:creationId xmlns:a16="http://schemas.microsoft.com/office/drawing/2014/main" id="{EAB54580-BAEA-4A60-9191-2403C50C9CB8}"/>
              </a:ext>
            </a:extLst>
          </p:cNvPr>
          <p:cNvPicPr>
            <a:picLocks noChangeAspect="1"/>
          </p:cNvPicPr>
          <p:nvPr/>
        </p:nvPicPr>
        <p:blipFill rotWithShape="1">
          <a:blip r:embed="rId2"/>
          <a:srcRect r="9912" b="2"/>
          <a:stretch/>
        </p:blipFill>
        <p:spPr>
          <a:xfrm>
            <a:off x="20" y="10"/>
            <a:ext cx="4587406" cy="51434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15" name="TextBox 14">
            <a:extLst>
              <a:ext uri="{FF2B5EF4-FFF2-40B4-BE49-F238E27FC236}">
                <a16:creationId xmlns:a16="http://schemas.microsoft.com/office/drawing/2014/main" id="{B5C5782D-7A60-4329-AB31-24BDEEDE855A}"/>
              </a:ext>
            </a:extLst>
          </p:cNvPr>
          <p:cNvSpPr txBox="1"/>
          <p:nvPr/>
        </p:nvSpPr>
        <p:spPr>
          <a:xfrm>
            <a:off x="4885341" y="1749972"/>
            <a:ext cx="3630007" cy="2565719"/>
          </a:xfrm>
          <a:prstGeom prst="rect">
            <a:avLst/>
          </a:prstGeom>
        </p:spPr>
        <p:txBody>
          <a:bodyPr vert="horz" lIns="91440" tIns="45720" rIns="91440" bIns="45720" rtlCol="0">
            <a:normAutofit fontScale="92500" lnSpcReduction="10000"/>
          </a:bodyPr>
          <a:lstStyle/>
          <a:p>
            <a:pPr defTabSz="914400">
              <a:lnSpc>
                <a:spcPct val="90000"/>
              </a:lnSpc>
              <a:spcAft>
                <a:spcPts val="600"/>
              </a:spcAft>
            </a:pPr>
            <a:r>
              <a:rPr lang="en-US" sz="2400" dirty="0"/>
              <a:t>12.  Sexual Reintegration Therapy - Couples' Guide to Intimacy (</a:t>
            </a:r>
            <a:r>
              <a:rPr lang="en-US" sz="2400" dirty="0" err="1"/>
              <a:t>Bercaw</a:t>
            </a:r>
            <a:r>
              <a:rPr lang="en-US" sz="2400" dirty="0"/>
              <a:t>)</a:t>
            </a:r>
          </a:p>
          <a:p>
            <a:pPr defTabSz="914400">
              <a:lnSpc>
                <a:spcPct val="90000"/>
              </a:lnSpc>
              <a:spcAft>
                <a:spcPts val="600"/>
              </a:spcAft>
            </a:pPr>
            <a:endParaRPr lang="en-US" sz="2400" dirty="0"/>
          </a:p>
          <a:p>
            <a:pPr defTabSz="914400">
              <a:lnSpc>
                <a:spcPct val="90000"/>
              </a:lnSpc>
              <a:spcAft>
                <a:spcPts val="600"/>
              </a:spcAft>
            </a:pPr>
            <a:r>
              <a:rPr lang="en-US" sz="2400" dirty="0"/>
              <a:t>Trusting God to heal, restore, and redeem your marriage - "recovery" is the Life God intended us to live.</a:t>
            </a:r>
          </a:p>
          <a:p>
            <a:pPr marL="457200" indent="-228600" defTabSz="914400">
              <a:lnSpc>
                <a:spcPct val="90000"/>
              </a:lnSpc>
              <a:spcAft>
                <a:spcPts val="600"/>
              </a:spcAft>
              <a:buFont typeface="Arial" panose="020B0604020202020204" pitchFamily="34" charset="0"/>
              <a:buChar char="•"/>
            </a:pPr>
            <a:endParaRPr lang="en-US" sz="1500" dirty="0"/>
          </a:p>
        </p:txBody>
      </p:sp>
      <p:sp>
        <p:nvSpPr>
          <p:cNvPr id="8" name="TextBox 7">
            <a:extLst>
              <a:ext uri="{FF2B5EF4-FFF2-40B4-BE49-F238E27FC236}">
                <a16:creationId xmlns:a16="http://schemas.microsoft.com/office/drawing/2014/main" id="{B32D7E31-6DAE-405D-B4FE-20468473EF36}"/>
              </a:ext>
            </a:extLst>
          </p:cNvPr>
          <p:cNvSpPr txBox="1"/>
          <p:nvPr/>
        </p:nvSpPr>
        <p:spPr>
          <a:xfrm>
            <a:off x="524247" y="2106521"/>
            <a:ext cx="3880529" cy="2575168"/>
          </a:xfrm>
          <a:prstGeom prst="rect">
            <a:avLst/>
          </a:prstGeom>
        </p:spPr>
        <p:txBody>
          <a:bodyPr vert="horz" lIns="91440" tIns="45720" rIns="91440" bIns="45720" rtlCol="0">
            <a:normAutofit/>
          </a:bodyPr>
          <a:lstStyle/>
          <a:p>
            <a:pPr lvl="0" indent="-228600" defTabSz="914400">
              <a:lnSpc>
                <a:spcPct val="90000"/>
              </a:lnSpc>
              <a:spcAft>
                <a:spcPts val="600"/>
              </a:spcAft>
              <a:buFont typeface="Arial" panose="020B0604020202020204" pitchFamily="34" charset="0"/>
              <a:buChar char="•"/>
            </a:pPr>
            <a:endParaRPr lang="en-US" sz="1500" b="1" dirty="0">
              <a:solidFill>
                <a:schemeClr val="bg1">
                  <a:alpha val="80000"/>
                </a:schemeClr>
              </a:solidFill>
            </a:endParaRPr>
          </a:p>
          <a:p>
            <a:pPr marL="228600" lvl="0" defTabSz="914400">
              <a:lnSpc>
                <a:spcPct val="90000"/>
              </a:lnSpc>
              <a:spcAft>
                <a:spcPts val="600"/>
              </a:spcAft>
            </a:pPr>
            <a:endParaRPr lang="en-US" sz="1500" b="1" baseline="0" dirty="0">
              <a:solidFill>
                <a:schemeClr val="bg1">
                  <a:alpha val="80000"/>
                </a:schemeClr>
              </a:solidFill>
            </a:endParaRPr>
          </a:p>
          <a:p>
            <a:pPr lvl="0" indent="-228600" defTabSz="914400">
              <a:lnSpc>
                <a:spcPct val="90000"/>
              </a:lnSpc>
              <a:spcAft>
                <a:spcPts val="600"/>
              </a:spcAft>
              <a:buFont typeface="Arial" panose="020B0604020202020204" pitchFamily="34" charset="0"/>
              <a:buChar char="•"/>
            </a:pPr>
            <a:endParaRPr lang="en-US" sz="1500" b="1" baseline="0" dirty="0">
              <a:solidFill>
                <a:schemeClr val="bg1">
                  <a:alpha val="80000"/>
                </a:schemeClr>
              </a:solidFill>
            </a:endParaRPr>
          </a:p>
        </p:txBody>
      </p:sp>
      <p:sp>
        <p:nvSpPr>
          <p:cNvPr id="6" name="TextBox 5">
            <a:extLst>
              <a:ext uri="{FF2B5EF4-FFF2-40B4-BE49-F238E27FC236}">
                <a16:creationId xmlns:a16="http://schemas.microsoft.com/office/drawing/2014/main" id="{98E05C69-ECAD-4269-87EE-987CF7B7A38B}"/>
              </a:ext>
            </a:extLst>
          </p:cNvPr>
          <p:cNvSpPr txBox="1"/>
          <p:nvPr/>
        </p:nvSpPr>
        <p:spPr>
          <a:xfrm>
            <a:off x="132623" y="2249346"/>
            <a:ext cx="3511017" cy="2931440"/>
          </a:xfrm>
          <a:prstGeom prst="rect">
            <a:avLst/>
          </a:prstGeom>
        </p:spPr>
        <p:txBody>
          <a:bodyPr vert="horz" lIns="91440" tIns="45720" rIns="91440" bIns="45720" rtlCol="0">
            <a:normAutofit/>
          </a:bodyPr>
          <a:lstStyle/>
          <a:p>
            <a:pPr lvl="0" defTabSz="914400">
              <a:lnSpc>
                <a:spcPct val="90000"/>
              </a:lnSpc>
              <a:spcAft>
                <a:spcPts val="600"/>
              </a:spcAft>
            </a:pPr>
            <a:endParaRPr lang="en-US" sz="2400" b="1" dirty="0"/>
          </a:p>
        </p:txBody>
      </p:sp>
    </p:spTree>
    <p:extLst>
      <p:ext uri="{BB962C8B-B14F-4D97-AF65-F5344CB8AC3E}">
        <p14:creationId xmlns:p14="http://schemas.microsoft.com/office/powerpoint/2010/main" val="26870595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8402"/>
            <a:ext cx="8229600" cy="649539"/>
          </a:xfrm>
        </p:spPr>
        <p:txBody>
          <a:bodyPr>
            <a:normAutofit/>
          </a:bodyPr>
          <a:lstStyle/>
          <a:p>
            <a:r>
              <a:rPr lang="en-US" sz="3600" b="1" dirty="0">
                <a:solidFill>
                  <a:srgbClr val="77BD61"/>
                </a:solidFill>
                <a:cs typeface="Calibri"/>
              </a:rPr>
              <a:t>Prevalence</a:t>
            </a:r>
            <a:endParaRPr lang="en-US" b="1" dirty="0">
              <a:solidFill>
                <a:srgbClr val="77BD61"/>
              </a:solidFill>
              <a:latin typeface="Calibri"/>
              <a:cs typeface="Calibri"/>
            </a:endParaRPr>
          </a:p>
        </p:txBody>
      </p:sp>
      <p:sp>
        <p:nvSpPr>
          <p:cNvPr id="3" name="Content Placeholder 2"/>
          <p:cNvSpPr>
            <a:spLocks noGrp="1"/>
          </p:cNvSpPr>
          <p:nvPr>
            <p:ph idx="1"/>
          </p:nvPr>
        </p:nvSpPr>
        <p:spPr>
          <a:xfrm>
            <a:off x="457200" y="848076"/>
            <a:ext cx="8229600" cy="3224753"/>
          </a:xfrm>
        </p:spPr>
        <p:txBody>
          <a:bodyPr>
            <a:normAutofit fontScale="92500" lnSpcReduction="20000"/>
          </a:bodyPr>
          <a:lstStyle/>
          <a:p>
            <a:r>
              <a:rPr lang="en-US" dirty="0"/>
              <a:t>Sex addicts come from all walks of life: male and female, all sexual orientations, ages from pre-teens to senior citizens, those employed as laborers, politicians, or CEOs of major organizations.</a:t>
            </a:r>
          </a:p>
          <a:p>
            <a:r>
              <a:rPr lang="en-US" dirty="0"/>
              <a:t>Sex addiction does not discriminate. </a:t>
            </a:r>
          </a:p>
          <a:p>
            <a:r>
              <a:rPr lang="en-US" dirty="0"/>
              <a:t>Many addicts were abused as children – sexually, physically, and/or emotionally. </a:t>
            </a:r>
          </a:p>
          <a:p>
            <a:r>
              <a:rPr lang="en-US" dirty="0"/>
              <a:t>Many grew up in families in which addiction already flourished, including alcoholism, drugs, gambling, and/or compulsive eating.  </a:t>
            </a:r>
          </a:p>
          <a:p>
            <a:r>
              <a:rPr lang="en-US" dirty="0"/>
              <a:t>Most grapple with other addictions in addition to sex addiction, but often find overcoming sexual addiction the most difficult.</a:t>
            </a:r>
          </a:p>
          <a:p>
            <a:pPr marL="0" indent="0" algn="ctr">
              <a:spcBef>
                <a:spcPts val="0"/>
              </a:spcBef>
              <a:buNone/>
            </a:pPr>
            <a:endParaRPr lang="en-US" b="1" dirty="0">
              <a:solidFill>
                <a:srgbClr val="77BD61"/>
              </a:solidFill>
              <a:latin typeface="Calibri"/>
              <a:cs typeface="Calibri"/>
            </a:endParaRPr>
          </a:p>
          <a:p>
            <a:endParaRPr lang="en-US" dirty="0">
              <a:latin typeface="Calibri"/>
              <a:cs typeface="Calibri"/>
            </a:endParaRPr>
          </a:p>
          <a:p>
            <a:endParaRPr lang="en-US" dirty="0">
              <a:latin typeface="Calibri"/>
              <a:cs typeface="Calibri"/>
            </a:endParaRPr>
          </a:p>
        </p:txBody>
      </p:sp>
    </p:spTree>
    <p:extLst>
      <p:ext uri="{BB962C8B-B14F-4D97-AF65-F5344CB8AC3E}">
        <p14:creationId xmlns:p14="http://schemas.microsoft.com/office/powerpoint/2010/main" val="206204560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43F318DE-20FA-4202-B19C-195DBC9BA276}"/>
              </a:ext>
            </a:extLst>
          </p:cNvPr>
          <p:cNvSpPr>
            <a:spLocks noGrp="1"/>
          </p:cNvSpPr>
          <p:nvPr>
            <p:ph type="title"/>
          </p:nvPr>
        </p:nvSpPr>
        <p:spPr>
          <a:xfrm>
            <a:off x="1621759" y="-8553"/>
            <a:ext cx="5896208" cy="423081"/>
          </a:xfrm>
        </p:spPr>
        <p:txBody>
          <a:bodyPr>
            <a:normAutofit fontScale="90000"/>
          </a:bodyPr>
          <a:lstStyle/>
          <a:p>
            <a:r>
              <a:rPr lang="en-US" sz="3000" b="1" dirty="0">
                <a:solidFill>
                  <a:srgbClr val="77BD61"/>
                </a:solidFill>
                <a:latin typeface="Calibri"/>
                <a:cs typeface="Calibri"/>
              </a:rPr>
              <a:t>Information</a:t>
            </a:r>
            <a:endParaRPr lang="en-US" sz="3000" dirty="0">
              <a:solidFill>
                <a:srgbClr val="77BD61"/>
              </a:solidFill>
              <a:latin typeface="Calibri"/>
              <a:cs typeface="Calibri"/>
            </a:endParaRPr>
          </a:p>
        </p:txBody>
      </p:sp>
      <p:sp>
        <p:nvSpPr>
          <p:cNvPr id="6" name="Rectangle 3">
            <a:extLst>
              <a:ext uri="{FF2B5EF4-FFF2-40B4-BE49-F238E27FC236}">
                <a16:creationId xmlns:a16="http://schemas.microsoft.com/office/drawing/2014/main" id="{1A1A036E-FEBE-40D5-8933-0B4A55EDA2B1}"/>
              </a:ext>
            </a:extLst>
          </p:cNvPr>
          <p:cNvSpPr txBox="1">
            <a:spLocks noChangeArrowheads="1"/>
          </p:cNvSpPr>
          <p:nvPr/>
        </p:nvSpPr>
        <p:spPr>
          <a:xfrm>
            <a:off x="457200" y="637794"/>
            <a:ext cx="8229600" cy="3867912"/>
          </a:xfrm>
          <a:prstGeom prst="rect">
            <a:avLst/>
          </a:prstGeom>
        </p:spPr>
        <p:txBody>
          <a:bodyPr vert="horz" lIns="68589" tIns="34295" rIns="68589" bIns="34295" rtlCol="0">
            <a:normAutofit/>
          </a:bodyPr>
          <a:lstStyle>
            <a:lvl1pPr marL="257209" indent="-257209" algn="l" defTabSz="342946" rtl="0" eaLnBrk="1" latinLnBrk="0" hangingPunct="1">
              <a:spcBef>
                <a:spcPct val="20000"/>
              </a:spcBef>
              <a:buFont typeface="Arial"/>
              <a:buChar char="•"/>
              <a:defRPr sz="2400" kern="1200">
                <a:solidFill>
                  <a:schemeClr val="tx1"/>
                </a:solidFill>
                <a:latin typeface="+mn-lt"/>
                <a:ea typeface="+mn-ea"/>
                <a:cs typeface="+mn-cs"/>
              </a:defRPr>
            </a:lvl1pPr>
            <a:lvl2pPr marL="557287" indent="-214341" algn="l" defTabSz="342946" rtl="0" eaLnBrk="1" latinLnBrk="0" hangingPunct="1">
              <a:spcBef>
                <a:spcPct val="20000"/>
              </a:spcBef>
              <a:buFont typeface="Arial"/>
              <a:buChar char="–"/>
              <a:defRPr sz="2100" kern="1200">
                <a:solidFill>
                  <a:schemeClr val="tx1"/>
                </a:solidFill>
                <a:latin typeface="+mn-lt"/>
                <a:ea typeface="+mn-ea"/>
                <a:cs typeface="+mn-cs"/>
              </a:defRPr>
            </a:lvl2pPr>
            <a:lvl3pPr marL="857364" indent="-171473" algn="l" defTabSz="342946" rtl="0" eaLnBrk="1" latinLnBrk="0" hangingPunct="1">
              <a:spcBef>
                <a:spcPct val="20000"/>
              </a:spcBef>
              <a:buFont typeface="Arial"/>
              <a:buChar char="•"/>
              <a:defRPr sz="1800" kern="1200">
                <a:solidFill>
                  <a:schemeClr val="tx1"/>
                </a:solidFill>
                <a:latin typeface="+mn-lt"/>
                <a:ea typeface="+mn-ea"/>
                <a:cs typeface="+mn-cs"/>
              </a:defRPr>
            </a:lvl3pPr>
            <a:lvl4pPr marL="1200310" indent="-171473" algn="l" defTabSz="342946" rtl="0" eaLnBrk="1" latinLnBrk="0" hangingPunct="1">
              <a:spcBef>
                <a:spcPct val="20000"/>
              </a:spcBef>
              <a:buFont typeface="Arial"/>
              <a:buChar char="–"/>
              <a:defRPr sz="1500" kern="1200">
                <a:solidFill>
                  <a:schemeClr val="tx1"/>
                </a:solidFill>
                <a:latin typeface="+mn-lt"/>
                <a:ea typeface="+mn-ea"/>
                <a:cs typeface="+mn-cs"/>
              </a:defRPr>
            </a:lvl4pPr>
            <a:lvl5pPr marL="1543256" indent="-171473" algn="l" defTabSz="342946" rtl="0" eaLnBrk="1" latinLnBrk="0" hangingPunct="1">
              <a:spcBef>
                <a:spcPct val="20000"/>
              </a:spcBef>
              <a:buFont typeface="Arial"/>
              <a:buChar char="»"/>
              <a:defRPr sz="1500" kern="1200">
                <a:solidFill>
                  <a:schemeClr val="tx1"/>
                </a:solidFill>
                <a:latin typeface="+mn-lt"/>
                <a:ea typeface="+mn-ea"/>
                <a:cs typeface="+mn-cs"/>
              </a:defRPr>
            </a:lvl5pPr>
            <a:lvl6pPr marL="1886201" indent="-171473" algn="l" defTabSz="342946" rtl="0" eaLnBrk="1" latinLnBrk="0" hangingPunct="1">
              <a:spcBef>
                <a:spcPct val="20000"/>
              </a:spcBef>
              <a:buFont typeface="Arial"/>
              <a:buChar char="•"/>
              <a:defRPr sz="1500" kern="1200">
                <a:solidFill>
                  <a:schemeClr val="tx1"/>
                </a:solidFill>
                <a:latin typeface="+mn-lt"/>
                <a:ea typeface="+mn-ea"/>
                <a:cs typeface="+mn-cs"/>
              </a:defRPr>
            </a:lvl6pPr>
            <a:lvl7pPr marL="2229147" indent="-171473" algn="l" defTabSz="342946" rtl="0" eaLnBrk="1" latinLnBrk="0" hangingPunct="1">
              <a:spcBef>
                <a:spcPct val="20000"/>
              </a:spcBef>
              <a:buFont typeface="Arial"/>
              <a:buChar char="•"/>
              <a:defRPr sz="1500" kern="1200">
                <a:solidFill>
                  <a:schemeClr val="tx1"/>
                </a:solidFill>
                <a:latin typeface="+mn-lt"/>
                <a:ea typeface="+mn-ea"/>
                <a:cs typeface="+mn-cs"/>
              </a:defRPr>
            </a:lvl7pPr>
            <a:lvl8pPr marL="2572093" indent="-171473" algn="l" defTabSz="342946" rtl="0" eaLnBrk="1" latinLnBrk="0" hangingPunct="1">
              <a:spcBef>
                <a:spcPct val="20000"/>
              </a:spcBef>
              <a:buFont typeface="Arial"/>
              <a:buChar char="•"/>
              <a:defRPr sz="1500" kern="1200">
                <a:solidFill>
                  <a:schemeClr val="tx1"/>
                </a:solidFill>
                <a:latin typeface="+mn-lt"/>
                <a:ea typeface="+mn-ea"/>
                <a:cs typeface="+mn-cs"/>
              </a:defRPr>
            </a:lvl8pPr>
            <a:lvl9pPr marL="2915039" indent="-171473" algn="l" defTabSz="342946" rtl="0" eaLnBrk="1" latinLnBrk="0" hangingPunct="1">
              <a:spcBef>
                <a:spcPct val="20000"/>
              </a:spcBef>
              <a:buFont typeface="Arial"/>
              <a:buChar char="•"/>
              <a:defRPr sz="1500" kern="1200">
                <a:solidFill>
                  <a:schemeClr val="tx1"/>
                </a:solidFill>
                <a:latin typeface="+mn-lt"/>
                <a:ea typeface="+mn-ea"/>
                <a:cs typeface="+mn-cs"/>
              </a:defRPr>
            </a:lvl9pPr>
          </a:lstStyle>
          <a:p>
            <a:pPr marL="0" indent="0" algn="ctr">
              <a:lnSpc>
                <a:spcPct val="90000"/>
              </a:lnSpc>
              <a:buFont typeface="Wingdings" panose="05000000000000000000" pitchFamily="2" charset="2"/>
              <a:buNone/>
              <a:defRPr/>
            </a:pPr>
            <a:r>
              <a:rPr lang="en-US" dirty="0">
                <a:solidFill>
                  <a:schemeClr val="tx2"/>
                </a:solidFill>
                <a:latin typeface="Pegasus" pitchFamily="2" charset="0"/>
              </a:rPr>
              <a:t>International Institute for Trauma &amp; Addiction Professionals (IITAP)</a:t>
            </a:r>
          </a:p>
          <a:p>
            <a:pPr marL="0" indent="0" algn="ctr">
              <a:lnSpc>
                <a:spcPct val="90000"/>
              </a:lnSpc>
              <a:buFont typeface="Wingdings" panose="05000000000000000000" pitchFamily="2" charset="2"/>
              <a:buNone/>
              <a:defRPr/>
            </a:pPr>
            <a:endParaRPr lang="en-US" dirty="0">
              <a:solidFill>
                <a:schemeClr val="tx2"/>
              </a:solidFill>
            </a:endParaRPr>
          </a:p>
          <a:p>
            <a:pPr marL="0" indent="0" algn="ctr">
              <a:lnSpc>
                <a:spcPct val="90000"/>
              </a:lnSpc>
              <a:buFont typeface="Wingdings" panose="05000000000000000000" pitchFamily="2" charset="2"/>
              <a:buNone/>
              <a:defRPr/>
            </a:pPr>
            <a:r>
              <a:rPr lang="en-US" dirty="0"/>
              <a:t>For more on the Certified Sex Addiction Therapist (CSAT) trainings, the task-centered approach to addiction recovery, and assessment testing for sexual, work and financial issues go to:</a:t>
            </a:r>
          </a:p>
          <a:p>
            <a:pPr marL="0" indent="0" algn="ctr">
              <a:lnSpc>
                <a:spcPct val="90000"/>
              </a:lnSpc>
              <a:buFont typeface="Wingdings" panose="05000000000000000000" pitchFamily="2" charset="2"/>
              <a:buNone/>
              <a:defRPr/>
            </a:pPr>
            <a:endParaRPr lang="en-US" sz="1200" dirty="0"/>
          </a:p>
          <a:p>
            <a:pPr marL="0" indent="0" algn="ctr">
              <a:lnSpc>
                <a:spcPct val="90000"/>
              </a:lnSpc>
              <a:buFont typeface="Wingdings" panose="05000000000000000000" pitchFamily="2" charset="2"/>
              <a:buNone/>
              <a:defRPr/>
            </a:pPr>
            <a:r>
              <a:rPr lang="en-US" dirty="0">
                <a:hlinkClick r:id="rId2"/>
              </a:rPr>
              <a:t>www.IITAP.com</a:t>
            </a:r>
            <a:r>
              <a:rPr lang="en-US" dirty="0"/>
              <a:t> </a:t>
            </a:r>
          </a:p>
          <a:p>
            <a:pPr marL="0" indent="0" algn="ctr">
              <a:lnSpc>
                <a:spcPct val="90000"/>
              </a:lnSpc>
              <a:buFont typeface="Wingdings" panose="05000000000000000000" pitchFamily="2" charset="2"/>
              <a:buNone/>
              <a:defRPr/>
            </a:pPr>
            <a:endParaRPr lang="en-US" sz="1200" dirty="0"/>
          </a:p>
          <a:p>
            <a:pPr marL="0" indent="0" algn="ctr">
              <a:lnSpc>
                <a:spcPct val="90000"/>
              </a:lnSpc>
              <a:buFont typeface="Wingdings" panose="05000000000000000000" pitchFamily="2" charset="2"/>
              <a:buNone/>
              <a:defRPr/>
            </a:pPr>
            <a:r>
              <a:rPr lang="en-US" dirty="0">
                <a:hlinkClick r:id="rId3"/>
              </a:rPr>
              <a:t>Info@IITAP.com</a:t>
            </a:r>
            <a:endParaRPr lang="en-US" dirty="0"/>
          </a:p>
        </p:txBody>
      </p:sp>
      <p:pic>
        <p:nvPicPr>
          <p:cNvPr id="2" name="Picture 1">
            <a:extLst>
              <a:ext uri="{FF2B5EF4-FFF2-40B4-BE49-F238E27FC236}">
                <a16:creationId xmlns:a16="http://schemas.microsoft.com/office/drawing/2014/main" id="{A85A9205-0B0B-40DA-9CE6-CF2B5CAB30E8}"/>
              </a:ext>
            </a:extLst>
          </p:cNvPr>
          <p:cNvPicPr>
            <a:picLocks noChangeAspect="1"/>
          </p:cNvPicPr>
          <p:nvPr/>
        </p:nvPicPr>
        <p:blipFill>
          <a:blip r:embed="rId4"/>
          <a:stretch>
            <a:fillRect/>
          </a:stretch>
        </p:blipFill>
        <p:spPr>
          <a:xfrm>
            <a:off x="1840706" y="2865852"/>
            <a:ext cx="906470" cy="1487892"/>
          </a:xfrm>
          <a:prstGeom prst="rect">
            <a:avLst/>
          </a:prstGeom>
        </p:spPr>
      </p:pic>
    </p:spTree>
    <p:extLst>
      <p:ext uri="{BB962C8B-B14F-4D97-AF65-F5344CB8AC3E}">
        <p14:creationId xmlns:p14="http://schemas.microsoft.com/office/powerpoint/2010/main" val="216939529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43F318DE-20FA-4202-B19C-195DBC9BA276}"/>
              </a:ext>
            </a:extLst>
          </p:cNvPr>
          <p:cNvSpPr>
            <a:spLocks noGrp="1"/>
          </p:cNvSpPr>
          <p:nvPr>
            <p:ph type="title"/>
          </p:nvPr>
        </p:nvSpPr>
        <p:spPr>
          <a:xfrm>
            <a:off x="1621759" y="-8553"/>
            <a:ext cx="5896208" cy="423081"/>
          </a:xfrm>
        </p:spPr>
        <p:txBody>
          <a:bodyPr>
            <a:normAutofit fontScale="90000"/>
          </a:bodyPr>
          <a:lstStyle/>
          <a:p>
            <a:r>
              <a:rPr lang="en-US" sz="3000" b="1" dirty="0">
                <a:solidFill>
                  <a:srgbClr val="77BD61"/>
                </a:solidFill>
                <a:latin typeface="Calibri"/>
                <a:cs typeface="Calibri"/>
              </a:rPr>
              <a:t>Information</a:t>
            </a:r>
            <a:endParaRPr lang="en-US" sz="3000" dirty="0">
              <a:solidFill>
                <a:srgbClr val="77BD61"/>
              </a:solidFill>
              <a:latin typeface="Calibri"/>
              <a:cs typeface="Calibri"/>
            </a:endParaRPr>
          </a:p>
        </p:txBody>
      </p:sp>
      <p:sp>
        <p:nvSpPr>
          <p:cNvPr id="8" name="Rectangle 3">
            <a:extLst>
              <a:ext uri="{FF2B5EF4-FFF2-40B4-BE49-F238E27FC236}">
                <a16:creationId xmlns:a16="http://schemas.microsoft.com/office/drawing/2014/main" id="{1935082E-09A7-4446-9F19-DC033B13F5D0}"/>
              </a:ext>
            </a:extLst>
          </p:cNvPr>
          <p:cNvSpPr txBox="1">
            <a:spLocks noChangeArrowheads="1"/>
          </p:cNvSpPr>
          <p:nvPr/>
        </p:nvSpPr>
        <p:spPr>
          <a:xfrm>
            <a:off x="554736" y="789756"/>
            <a:ext cx="8229600" cy="3343332"/>
          </a:xfrm>
          <a:prstGeom prst="rect">
            <a:avLst/>
          </a:prstGeom>
        </p:spPr>
        <p:txBody>
          <a:bodyPr vert="horz" lIns="68589" tIns="34295" rIns="68589" bIns="34295" rtlCol="0">
            <a:normAutofit/>
          </a:bodyPr>
          <a:lstStyle>
            <a:lvl1pPr marL="257209" indent="-257209" algn="l" defTabSz="342946" rtl="0" eaLnBrk="1" latinLnBrk="0" hangingPunct="1">
              <a:spcBef>
                <a:spcPct val="20000"/>
              </a:spcBef>
              <a:buFont typeface="Arial"/>
              <a:buChar char="•"/>
              <a:defRPr sz="2400" kern="1200">
                <a:solidFill>
                  <a:schemeClr val="tx1"/>
                </a:solidFill>
                <a:latin typeface="+mn-lt"/>
                <a:ea typeface="+mn-ea"/>
                <a:cs typeface="+mn-cs"/>
              </a:defRPr>
            </a:lvl1pPr>
            <a:lvl2pPr marL="557287" indent="-214341" algn="l" defTabSz="342946" rtl="0" eaLnBrk="1" latinLnBrk="0" hangingPunct="1">
              <a:spcBef>
                <a:spcPct val="20000"/>
              </a:spcBef>
              <a:buFont typeface="Arial"/>
              <a:buChar char="–"/>
              <a:defRPr sz="2100" kern="1200">
                <a:solidFill>
                  <a:schemeClr val="tx1"/>
                </a:solidFill>
                <a:latin typeface="+mn-lt"/>
                <a:ea typeface="+mn-ea"/>
                <a:cs typeface="+mn-cs"/>
              </a:defRPr>
            </a:lvl2pPr>
            <a:lvl3pPr marL="857364" indent="-171473" algn="l" defTabSz="342946" rtl="0" eaLnBrk="1" latinLnBrk="0" hangingPunct="1">
              <a:spcBef>
                <a:spcPct val="20000"/>
              </a:spcBef>
              <a:buFont typeface="Arial"/>
              <a:buChar char="•"/>
              <a:defRPr sz="1800" kern="1200">
                <a:solidFill>
                  <a:schemeClr val="tx1"/>
                </a:solidFill>
                <a:latin typeface="+mn-lt"/>
                <a:ea typeface="+mn-ea"/>
                <a:cs typeface="+mn-cs"/>
              </a:defRPr>
            </a:lvl3pPr>
            <a:lvl4pPr marL="1200310" indent="-171473" algn="l" defTabSz="342946" rtl="0" eaLnBrk="1" latinLnBrk="0" hangingPunct="1">
              <a:spcBef>
                <a:spcPct val="20000"/>
              </a:spcBef>
              <a:buFont typeface="Arial"/>
              <a:buChar char="–"/>
              <a:defRPr sz="1500" kern="1200">
                <a:solidFill>
                  <a:schemeClr val="tx1"/>
                </a:solidFill>
                <a:latin typeface="+mn-lt"/>
                <a:ea typeface="+mn-ea"/>
                <a:cs typeface="+mn-cs"/>
              </a:defRPr>
            </a:lvl4pPr>
            <a:lvl5pPr marL="1543256" indent="-171473" algn="l" defTabSz="342946" rtl="0" eaLnBrk="1" latinLnBrk="0" hangingPunct="1">
              <a:spcBef>
                <a:spcPct val="20000"/>
              </a:spcBef>
              <a:buFont typeface="Arial"/>
              <a:buChar char="»"/>
              <a:defRPr sz="1500" kern="1200">
                <a:solidFill>
                  <a:schemeClr val="tx1"/>
                </a:solidFill>
                <a:latin typeface="+mn-lt"/>
                <a:ea typeface="+mn-ea"/>
                <a:cs typeface="+mn-cs"/>
              </a:defRPr>
            </a:lvl5pPr>
            <a:lvl6pPr marL="1886201" indent="-171473" algn="l" defTabSz="342946" rtl="0" eaLnBrk="1" latinLnBrk="0" hangingPunct="1">
              <a:spcBef>
                <a:spcPct val="20000"/>
              </a:spcBef>
              <a:buFont typeface="Arial"/>
              <a:buChar char="•"/>
              <a:defRPr sz="1500" kern="1200">
                <a:solidFill>
                  <a:schemeClr val="tx1"/>
                </a:solidFill>
                <a:latin typeface="+mn-lt"/>
                <a:ea typeface="+mn-ea"/>
                <a:cs typeface="+mn-cs"/>
              </a:defRPr>
            </a:lvl6pPr>
            <a:lvl7pPr marL="2229147" indent="-171473" algn="l" defTabSz="342946" rtl="0" eaLnBrk="1" latinLnBrk="0" hangingPunct="1">
              <a:spcBef>
                <a:spcPct val="20000"/>
              </a:spcBef>
              <a:buFont typeface="Arial"/>
              <a:buChar char="•"/>
              <a:defRPr sz="1500" kern="1200">
                <a:solidFill>
                  <a:schemeClr val="tx1"/>
                </a:solidFill>
                <a:latin typeface="+mn-lt"/>
                <a:ea typeface="+mn-ea"/>
                <a:cs typeface="+mn-cs"/>
              </a:defRPr>
            </a:lvl7pPr>
            <a:lvl8pPr marL="2572093" indent="-171473" algn="l" defTabSz="342946" rtl="0" eaLnBrk="1" latinLnBrk="0" hangingPunct="1">
              <a:spcBef>
                <a:spcPct val="20000"/>
              </a:spcBef>
              <a:buFont typeface="Arial"/>
              <a:buChar char="•"/>
              <a:defRPr sz="1500" kern="1200">
                <a:solidFill>
                  <a:schemeClr val="tx1"/>
                </a:solidFill>
                <a:latin typeface="+mn-lt"/>
                <a:ea typeface="+mn-ea"/>
                <a:cs typeface="+mn-cs"/>
              </a:defRPr>
            </a:lvl8pPr>
            <a:lvl9pPr marL="2915039" indent="-171473" algn="l" defTabSz="342946" rtl="0" eaLnBrk="1" latinLnBrk="0" hangingPunct="1">
              <a:spcBef>
                <a:spcPct val="20000"/>
              </a:spcBef>
              <a:buFont typeface="Arial"/>
              <a:buChar char="•"/>
              <a:defRPr sz="1500" kern="1200">
                <a:solidFill>
                  <a:schemeClr val="tx1"/>
                </a:solidFill>
                <a:latin typeface="+mn-lt"/>
                <a:ea typeface="+mn-ea"/>
                <a:cs typeface="+mn-cs"/>
              </a:defRPr>
            </a:lvl9pPr>
          </a:lstStyle>
          <a:p>
            <a:pPr algn="ctr">
              <a:buFont typeface="Wingdings" panose="05000000000000000000" pitchFamily="2" charset="2"/>
              <a:buNone/>
              <a:defRPr/>
            </a:pPr>
            <a:r>
              <a:rPr lang="en-US" sz="2800" dirty="0"/>
              <a:t>For additional information and links to other resources go to:</a:t>
            </a:r>
          </a:p>
          <a:p>
            <a:pPr algn="ctr">
              <a:buFont typeface="Wingdings" panose="05000000000000000000" pitchFamily="2" charset="2"/>
              <a:buNone/>
              <a:defRPr/>
            </a:pPr>
            <a:r>
              <a:rPr lang="en-US" sz="2800" dirty="0">
                <a:hlinkClick r:id="rId2" action="ppaction://hlinkfile"/>
              </a:rPr>
              <a:t>LifeWorks.MS</a:t>
            </a:r>
            <a:endParaRPr lang="en-US" sz="2800" dirty="0"/>
          </a:p>
          <a:p>
            <a:pPr algn="ctr">
              <a:buFont typeface="Wingdings" panose="05000000000000000000" pitchFamily="2" charset="2"/>
              <a:buNone/>
              <a:defRPr/>
            </a:pPr>
            <a:r>
              <a:rPr lang="en-US" sz="2800" dirty="0">
                <a:hlinkClick r:id="rId3" action="ppaction://hlinkfile"/>
              </a:rPr>
              <a:t>SexGodChaos.com</a:t>
            </a:r>
            <a:endParaRPr lang="en-US" sz="2800" dirty="0"/>
          </a:p>
          <a:p>
            <a:pPr algn="ctr">
              <a:buFont typeface="Wingdings" panose="05000000000000000000" pitchFamily="2" charset="2"/>
              <a:buNone/>
              <a:defRPr/>
            </a:pPr>
            <a:r>
              <a:rPr lang="en-US" sz="2800" u="sng" dirty="0">
                <a:hlinkClick r:id="rId4"/>
              </a:rPr>
              <a:t>SexHelp.com</a:t>
            </a:r>
            <a:endParaRPr lang="en-US" sz="2800" u="sng" dirty="0"/>
          </a:p>
        </p:txBody>
      </p:sp>
    </p:spTree>
    <p:extLst>
      <p:ext uri="{BB962C8B-B14F-4D97-AF65-F5344CB8AC3E}">
        <p14:creationId xmlns:p14="http://schemas.microsoft.com/office/powerpoint/2010/main" val="387245421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43F318DE-20FA-4202-B19C-195DBC9BA276}"/>
              </a:ext>
            </a:extLst>
          </p:cNvPr>
          <p:cNvSpPr>
            <a:spLocks noGrp="1"/>
          </p:cNvSpPr>
          <p:nvPr>
            <p:ph type="title"/>
          </p:nvPr>
        </p:nvSpPr>
        <p:spPr>
          <a:xfrm>
            <a:off x="1623896" y="188417"/>
            <a:ext cx="5896208" cy="423081"/>
          </a:xfrm>
        </p:spPr>
        <p:txBody>
          <a:bodyPr>
            <a:normAutofit fontScale="90000"/>
          </a:bodyPr>
          <a:lstStyle/>
          <a:p>
            <a:r>
              <a:rPr lang="en-US" sz="3000" b="1" dirty="0">
                <a:solidFill>
                  <a:srgbClr val="77BD61"/>
                </a:solidFill>
                <a:latin typeface="Calibri"/>
                <a:cs typeface="Calibri"/>
              </a:rPr>
              <a:t>Additional References</a:t>
            </a:r>
            <a:endParaRPr lang="en-US" sz="3000" dirty="0">
              <a:solidFill>
                <a:srgbClr val="77BD61"/>
              </a:solidFill>
              <a:latin typeface="Calibri"/>
              <a:cs typeface="Calibri"/>
            </a:endParaRPr>
          </a:p>
        </p:txBody>
      </p:sp>
      <p:sp>
        <p:nvSpPr>
          <p:cNvPr id="8" name="Rectangle 3">
            <a:extLst>
              <a:ext uri="{FF2B5EF4-FFF2-40B4-BE49-F238E27FC236}">
                <a16:creationId xmlns:a16="http://schemas.microsoft.com/office/drawing/2014/main" id="{1935082E-09A7-4446-9F19-DC033B13F5D0}"/>
              </a:ext>
            </a:extLst>
          </p:cNvPr>
          <p:cNvSpPr txBox="1">
            <a:spLocks noChangeArrowheads="1"/>
          </p:cNvSpPr>
          <p:nvPr/>
        </p:nvSpPr>
        <p:spPr>
          <a:xfrm>
            <a:off x="554736" y="789756"/>
            <a:ext cx="8229600" cy="3343332"/>
          </a:xfrm>
          <a:prstGeom prst="rect">
            <a:avLst/>
          </a:prstGeom>
        </p:spPr>
        <p:txBody>
          <a:bodyPr vert="horz" lIns="68589" tIns="34295" rIns="68589" bIns="34295" rtlCol="0">
            <a:normAutofit/>
          </a:bodyPr>
          <a:lstStyle>
            <a:lvl1pPr marL="257209" indent="-257209" algn="l" defTabSz="342946" rtl="0" eaLnBrk="1" latinLnBrk="0" hangingPunct="1">
              <a:spcBef>
                <a:spcPct val="20000"/>
              </a:spcBef>
              <a:buFont typeface="Arial"/>
              <a:buChar char="•"/>
              <a:defRPr sz="2400" kern="1200">
                <a:solidFill>
                  <a:schemeClr val="tx1"/>
                </a:solidFill>
                <a:latin typeface="+mn-lt"/>
                <a:ea typeface="+mn-ea"/>
                <a:cs typeface="+mn-cs"/>
              </a:defRPr>
            </a:lvl1pPr>
            <a:lvl2pPr marL="557287" indent="-214341" algn="l" defTabSz="342946" rtl="0" eaLnBrk="1" latinLnBrk="0" hangingPunct="1">
              <a:spcBef>
                <a:spcPct val="20000"/>
              </a:spcBef>
              <a:buFont typeface="Arial"/>
              <a:buChar char="–"/>
              <a:defRPr sz="2100" kern="1200">
                <a:solidFill>
                  <a:schemeClr val="tx1"/>
                </a:solidFill>
                <a:latin typeface="+mn-lt"/>
                <a:ea typeface="+mn-ea"/>
                <a:cs typeface="+mn-cs"/>
              </a:defRPr>
            </a:lvl2pPr>
            <a:lvl3pPr marL="857364" indent="-171473" algn="l" defTabSz="342946" rtl="0" eaLnBrk="1" latinLnBrk="0" hangingPunct="1">
              <a:spcBef>
                <a:spcPct val="20000"/>
              </a:spcBef>
              <a:buFont typeface="Arial"/>
              <a:buChar char="•"/>
              <a:defRPr sz="1800" kern="1200">
                <a:solidFill>
                  <a:schemeClr val="tx1"/>
                </a:solidFill>
                <a:latin typeface="+mn-lt"/>
                <a:ea typeface="+mn-ea"/>
                <a:cs typeface="+mn-cs"/>
              </a:defRPr>
            </a:lvl3pPr>
            <a:lvl4pPr marL="1200310" indent="-171473" algn="l" defTabSz="342946" rtl="0" eaLnBrk="1" latinLnBrk="0" hangingPunct="1">
              <a:spcBef>
                <a:spcPct val="20000"/>
              </a:spcBef>
              <a:buFont typeface="Arial"/>
              <a:buChar char="–"/>
              <a:defRPr sz="1500" kern="1200">
                <a:solidFill>
                  <a:schemeClr val="tx1"/>
                </a:solidFill>
                <a:latin typeface="+mn-lt"/>
                <a:ea typeface="+mn-ea"/>
                <a:cs typeface="+mn-cs"/>
              </a:defRPr>
            </a:lvl4pPr>
            <a:lvl5pPr marL="1543256" indent="-171473" algn="l" defTabSz="342946" rtl="0" eaLnBrk="1" latinLnBrk="0" hangingPunct="1">
              <a:spcBef>
                <a:spcPct val="20000"/>
              </a:spcBef>
              <a:buFont typeface="Arial"/>
              <a:buChar char="»"/>
              <a:defRPr sz="1500" kern="1200">
                <a:solidFill>
                  <a:schemeClr val="tx1"/>
                </a:solidFill>
                <a:latin typeface="+mn-lt"/>
                <a:ea typeface="+mn-ea"/>
                <a:cs typeface="+mn-cs"/>
              </a:defRPr>
            </a:lvl5pPr>
            <a:lvl6pPr marL="1886201" indent="-171473" algn="l" defTabSz="342946" rtl="0" eaLnBrk="1" latinLnBrk="0" hangingPunct="1">
              <a:spcBef>
                <a:spcPct val="20000"/>
              </a:spcBef>
              <a:buFont typeface="Arial"/>
              <a:buChar char="•"/>
              <a:defRPr sz="1500" kern="1200">
                <a:solidFill>
                  <a:schemeClr val="tx1"/>
                </a:solidFill>
                <a:latin typeface="+mn-lt"/>
                <a:ea typeface="+mn-ea"/>
                <a:cs typeface="+mn-cs"/>
              </a:defRPr>
            </a:lvl6pPr>
            <a:lvl7pPr marL="2229147" indent="-171473" algn="l" defTabSz="342946" rtl="0" eaLnBrk="1" latinLnBrk="0" hangingPunct="1">
              <a:spcBef>
                <a:spcPct val="20000"/>
              </a:spcBef>
              <a:buFont typeface="Arial"/>
              <a:buChar char="•"/>
              <a:defRPr sz="1500" kern="1200">
                <a:solidFill>
                  <a:schemeClr val="tx1"/>
                </a:solidFill>
                <a:latin typeface="+mn-lt"/>
                <a:ea typeface="+mn-ea"/>
                <a:cs typeface="+mn-cs"/>
              </a:defRPr>
            </a:lvl7pPr>
            <a:lvl8pPr marL="2572093" indent="-171473" algn="l" defTabSz="342946" rtl="0" eaLnBrk="1" latinLnBrk="0" hangingPunct="1">
              <a:spcBef>
                <a:spcPct val="20000"/>
              </a:spcBef>
              <a:buFont typeface="Arial"/>
              <a:buChar char="•"/>
              <a:defRPr sz="1500" kern="1200">
                <a:solidFill>
                  <a:schemeClr val="tx1"/>
                </a:solidFill>
                <a:latin typeface="+mn-lt"/>
                <a:ea typeface="+mn-ea"/>
                <a:cs typeface="+mn-cs"/>
              </a:defRPr>
            </a:lvl8pPr>
            <a:lvl9pPr marL="2915039" indent="-171473" algn="l" defTabSz="342946" rtl="0" eaLnBrk="1" latinLnBrk="0" hangingPunct="1">
              <a:spcBef>
                <a:spcPct val="20000"/>
              </a:spcBef>
              <a:buFont typeface="Arial"/>
              <a:buChar char="•"/>
              <a:defRPr sz="1500" kern="1200">
                <a:solidFill>
                  <a:schemeClr val="tx1"/>
                </a:solidFill>
                <a:latin typeface="+mn-lt"/>
                <a:ea typeface="+mn-ea"/>
                <a:cs typeface="+mn-cs"/>
              </a:defRPr>
            </a:lvl9pPr>
          </a:lstStyle>
          <a:p>
            <a:pPr algn="ctr">
              <a:buFont typeface="Wingdings" panose="05000000000000000000" pitchFamily="2" charset="2"/>
              <a:buNone/>
              <a:defRPr/>
            </a:pPr>
            <a:endParaRPr lang="en-US" sz="2800" u="sng" dirty="0"/>
          </a:p>
        </p:txBody>
      </p:sp>
      <p:sp>
        <p:nvSpPr>
          <p:cNvPr id="2" name="TextBox 1">
            <a:extLst>
              <a:ext uri="{FF2B5EF4-FFF2-40B4-BE49-F238E27FC236}">
                <a16:creationId xmlns:a16="http://schemas.microsoft.com/office/drawing/2014/main" id="{8CCF4C9A-FD57-4CF7-9849-17868C4DFEFF}"/>
              </a:ext>
            </a:extLst>
          </p:cNvPr>
          <p:cNvSpPr txBox="1"/>
          <p:nvPr/>
        </p:nvSpPr>
        <p:spPr>
          <a:xfrm>
            <a:off x="497542" y="691707"/>
            <a:ext cx="8229600" cy="3539430"/>
          </a:xfrm>
          <a:prstGeom prst="rect">
            <a:avLst/>
          </a:prstGeom>
          <a:noFill/>
        </p:spPr>
        <p:txBody>
          <a:bodyPr wrap="square" rtlCol="0">
            <a:spAutoFit/>
          </a:bodyPr>
          <a:lstStyle/>
          <a:p>
            <a:pPr marL="285750" indent="-285750" algn="l">
              <a:buFont typeface="Arial" panose="020B0604020202020204" pitchFamily="34" charset="0"/>
              <a:buChar char="•"/>
            </a:pPr>
            <a:r>
              <a:rPr lang="en-US" b="0" i="0" dirty="0">
                <a:solidFill>
                  <a:srgbClr val="2C2D30"/>
                </a:solidFill>
                <a:effectLst/>
              </a:rPr>
              <a:t>American Psychiatric Association, Diagnostic and Statistical Manual of Mental Disorders, Fifth Edition</a:t>
            </a:r>
          </a:p>
          <a:p>
            <a:pPr marL="285750" indent="-285750" algn="l">
              <a:buFont typeface="Arial" panose="020B0604020202020204" pitchFamily="34" charset="0"/>
              <a:buChar char="•"/>
            </a:pPr>
            <a:r>
              <a:rPr lang="en-US" b="0" i="0" dirty="0">
                <a:solidFill>
                  <a:srgbClr val="2C2D30"/>
                </a:solidFill>
                <a:effectLst/>
              </a:rPr>
              <a:t>American Psychiatric Association, Diagnostic and Statistical Manual, Fifth Edition, Revised</a:t>
            </a:r>
          </a:p>
          <a:p>
            <a:pPr marL="285750" indent="-285750" algn="l">
              <a:buFont typeface="Arial" panose="020B0604020202020204" pitchFamily="34" charset="0"/>
              <a:buChar char="•"/>
            </a:pPr>
            <a:r>
              <a:rPr lang="en-US" b="0" i="0" dirty="0">
                <a:solidFill>
                  <a:srgbClr val="2C2D30"/>
                </a:solidFill>
                <a:effectLst/>
              </a:rPr>
              <a:t>Adelson, S., Bell, R., Graff, A., Goldenberg, D., </a:t>
            </a:r>
            <a:r>
              <a:rPr lang="en-US" b="0" i="0" dirty="0" err="1">
                <a:solidFill>
                  <a:srgbClr val="2C2D30"/>
                </a:solidFill>
                <a:effectLst/>
              </a:rPr>
              <a:t>Haase</a:t>
            </a:r>
            <a:r>
              <a:rPr lang="en-US" b="0" i="0" dirty="0">
                <a:solidFill>
                  <a:srgbClr val="2C2D30"/>
                </a:solidFill>
                <a:effectLst/>
              </a:rPr>
              <a:t>, E., Downey, J. I., &amp; Friedman, R. C. (2012). Toward a definition of “hypersexuality” in children and adolescents. Psychodynamic psychiatry, 40(3), 481-503.</a:t>
            </a:r>
          </a:p>
          <a:p>
            <a:pPr marL="285750" indent="-285750" algn="l">
              <a:buFont typeface="Arial" panose="020B0604020202020204" pitchFamily="34" charset="0"/>
              <a:buChar char="•"/>
            </a:pPr>
            <a:r>
              <a:rPr lang="en-US" b="0" i="0" dirty="0">
                <a:solidFill>
                  <a:srgbClr val="2C2D30"/>
                </a:solidFill>
                <a:effectLst/>
              </a:rPr>
              <a:t>Dickenson, J.A., Gleason, N., Coleman, E., &amp; Miner, M.H. (2018). Prevalence of Distress Associated With Difficulty Controlling Sexual Urges, Feelings, and Behaviors in the United States. JAMA Network Open, 1(7).  </a:t>
            </a:r>
          </a:p>
          <a:p>
            <a:pPr marL="285750" indent="-285750" algn="l">
              <a:buFont typeface="Arial" panose="020B0604020202020204" pitchFamily="34" charset="0"/>
              <a:buChar char="•"/>
            </a:pPr>
            <a:r>
              <a:rPr lang="en-US" b="0" i="0" dirty="0">
                <a:solidFill>
                  <a:srgbClr val="2C2D30"/>
                </a:solidFill>
                <a:effectLst/>
              </a:rPr>
              <a:t>Kafka, M. P. (2010). Hypersexual disorder: A proposed diagnosis for DSM-V. Archives of sexual behavior, 39(2), 377-400.</a:t>
            </a:r>
          </a:p>
          <a:p>
            <a:pPr marL="285750" indent="-285750" algn="l">
              <a:buFont typeface="Arial" panose="020B0604020202020204" pitchFamily="34" charset="0"/>
              <a:buChar char="•"/>
            </a:pPr>
            <a:r>
              <a:rPr lang="en-US" b="0" i="0" dirty="0">
                <a:solidFill>
                  <a:srgbClr val="2C2D30"/>
                </a:solidFill>
                <a:effectLst/>
              </a:rPr>
              <a:t>Kraus, S.W., </a:t>
            </a:r>
            <a:r>
              <a:rPr lang="en-US" b="0" i="0" dirty="0" err="1">
                <a:solidFill>
                  <a:srgbClr val="2C2D30"/>
                </a:solidFill>
                <a:effectLst/>
              </a:rPr>
              <a:t>Voon</a:t>
            </a:r>
            <a:r>
              <a:rPr lang="en-US" b="0" i="0" dirty="0">
                <a:solidFill>
                  <a:srgbClr val="2C2D30"/>
                </a:solidFill>
                <a:effectLst/>
              </a:rPr>
              <a:t>, V., &amp; Potenza, M.N. (2016). Should compulsive sexual behavior be considered an addiction? Addiction 111(12).</a:t>
            </a:r>
          </a:p>
          <a:p>
            <a:pPr marL="285750" indent="-285750" algn="l">
              <a:buFont typeface="Arial" panose="020B0604020202020204" pitchFamily="34" charset="0"/>
              <a:buChar char="•"/>
            </a:pPr>
            <a:r>
              <a:rPr lang="en-US" b="0" i="0" dirty="0">
                <a:solidFill>
                  <a:srgbClr val="2C2D30"/>
                </a:solidFill>
                <a:effectLst/>
              </a:rPr>
              <a:t>Reid, R. C., Carpenter, B. N., Hook, J. N., </a:t>
            </a:r>
            <a:r>
              <a:rPr lang="en-US" b="0" i="0" dirty="0" err="1">
                <a:solidFill>
                  <a:srgbClr val="2C2D30"/>
                </a:solidFill>
                <a:effectLst/>
              </a:rPr>
              <a:t>Garos</a:t>
            </a:r>
            <a:r>
              <a:rPr lang="en-US" b="0" i="0" dirty="0">
                <a:solidFill>
                  <a:srgbClr val="2C2D30"/>
                </a:solidFill>
                <a:effectLst/>
              </a:rPr>
              <a:t>, S., Manning, J. C., Gilliland, R., ... &amp; Fong, T. (2012). Report of findings in a DSM‐5 field trial for hypersexual disorder. The journal of sexual medicine, 9(11), 2868-2877.  </a:t>
            </a:r>
          </a:p>
          <a:p>
            <a:pPr marL="285750" indent="-285750" algn="l">
              <a:buFont typeface="Arial" panose="020B0604020202020204" pitchFamily="34" charset="0"/>
              <a:buChar char="•"/>
            </a:pPr>
            <a:r>
              <a:rPr lang="en-US" b="0" i="0" dirty="0">
                <a:solidFill>
                  <a:srgbClr val="2C2D30"/>
                </a:solidFill>
                <a:effectLst/>
              </a:rPr>
              <a:t>Schultz, K., Hook, J. N., Davis, D. E., Penberthy, J. K., &amp; Reid, R. C. (2014). Nonparaphilic hypersexual behavior and depressive symptoms: a meta-analytic review of the literature. Journal of sex &amp; marital therapy, 40(6), 477-487.</a:t>
            </a:r>
          </a:p>
        </p:txBody>
      </p:sp>
    </p:spTree>
    <p:extLst>
      <p:ext uri="{BB962C8B-B14F-4D97-AF65-F5344CB8AC3E}">
        <p14:creationId xmlns:p14="http://schemas.microsoft.com/office/powerpoint/2010/main" val="17537488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8403"/>
            <a:ext cx="8229600" cy="352702"/>
          </a:xfrm>
        </p:spPr>
        <p:txBody>
          <a:bodyPr>
            <a:normAutofit fontScale="90000"/>
          </a:bodyPr>
          <a:lstStyle/>
          <a:p>
            <a:r>
              <a:rPr lang="en-US" sz="2400" b="1" dirty="0">
                <a:solidFill>
                  <a:srgbClr val="77BD61"/>
                </a:solidFill>
                <a:cs typeface="Calibri"/>
              </a:rPr>
              <a:t>Prevalence</a:t>
            </a:r>
            <a:endParaRPr lang="en-US" sz="2400" b="1" dirty="0">
              <a:solidFill>
                <a:srgbClr val="77BD61"/>
              </a:solidFill>
              <a:latin typeface="Calibri"/>
              <a:cs typeface="Calibri"/>
            </a:endParaRPr>
          </a:p>
        </p:txBody>
      </p:sp>
      <p:sp>
        <p:nvSpPr>
          <p:cNvPr id="3" name="Content Placeholder 2"/>
          <p:cNvSpPr>
            <a:spLocks noGrp="1"/>
          </p:cNvSpPr>
          <p:nvPr>
            <p:ph idx="1"/>
          </p:nvPr>
        </p:nvSpPr>
        <p:spPr>
          <a:xfrm>
            <a:off x="457200" y="582562"/>
            <a:ext cx="8229600" cy="5007078"/>
          </a:xfrm>
        </p:spPr>
        <p:txBody>
          <a:bodyPr>
            <a:normAutofit/>
          </a:bodyPr>
          <a:lstStyle/>
          <a:p>
            <a:pPr marL="342900" marR="0" lvl="0" indent="-342900">
              <a:lnSpc>
                <a:spcPct val="106000"/>
              </a:lnSpc>
              <a:spcBef>
                <a:spcPts val="0"/>
              </a:spcBef>
              <a:spcAft>
                <a:spcPts val="0"/>
              </a:spcAft>
              <a:buFont typeface="Arial" panose="020B0604020202020204" pitchFamily="34" charset="0"/>
              <a:buChar char="•"/>
              <a:tabLst>
                <a:tab pos="457200" algn="l"/>
              </a:tabLst>
            </a:pPr>
            <a:r>
              <a:rPr lang="en-US" sz="1800"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Sexual addiction, which is also known as hypersexual disorder, has largely been ignored by psychiatrists, even though the condition causes serious psychosocial problems for many people. </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lnSpc>
                <a:spcPct val="106000"/>
              </a:lnSpc>
              <a:spcBef>
                <a:spcPts val="0"/>
              </a:spcBef>
              <a:spcAft>
                <a:spcPts val="0"/>
              </a:spcAft>
              <a:buFont typeface="Arial" panose="020B0604020202020204" pitchFamily="34" charset="0"/>
              <a:buChar char="•"/>
              <a:tabLst>
                <a:tab pos="457200" algn="l"/>
              </a:tabLst>
            </a:pPr>
            <a:r>
              <a:rPr lang="en-US" sz="1800"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 lack of empirical evidence on sexual addiction is the result of the disorder’s complete absence from versions of the DSM-V</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lnSpc>
                <a:spcPct val="106000"/>
              </a:lnSpc>
              <a:spcBef>
                <a:spcPts val="0"/>
              </a:spcBef>
              <a:spcAft>
                <a:spcPts val="0"/>
              </a:spcAft>
              <a:buFont typeface="Arial" panose="020B0604020202020204" pitchFamily="34" charset="0"/>
              <a:buChar char="•"/>
              <a:tabLst>
                <a:tab pos="457200" algn="l"/>
              </a:tabLst>
            </a:pPr>
            <a:r>
              <a:rPr lang="en-US" sz="1800"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Existing prevalence rates of sexual addiction-related disorders </a:t>
            </a:r>
            <a:r>
              <a:rPr lang="en-US" sz="1800" b="1"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range from 3% to 6%. </a:t>
            </a:r>
            <a:endPar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lnSpc>
                <a:spcPct val="106000"/>
              </a:lnSpc>
              <a:spcBef>
                <a:spcPts val="0"/>
              </a:spcBef>
              <a:spcAft>
                <a:spcPts val="0"/>
              </a:spcAft>
              <a:buFont typeface="Arial" panose="020B0604020202020204" pitchFamily="34" charset="0"/>
              <a:buChar char="•"/>
              <a:tabLst>
                <a:tab pos="457200" algn="l"/>
              </a:tabLst>
            </a:pPr>
            <a:r>
              <a:rPr lang="en-US" sz="1800"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Sexual addiction/hypersexual disorder - an umbrella construct to encompass various problematic behaviors, including excessive masturbation, </a:t>
            </a:r>
            <a:r>
              <a:rPr lang="en-US" sz="1800" b="1"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cybersex, pornography use, sexual behavior with consenting adults, </a:t>
            </a:r>
            <a:r>
              <a:rPr lang="en-US" sz="1800"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sexting, strip club visitation, prostitution and other behaviors.</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indent="0">
              <a:lnSpc>
                <a:spcPct val="106000"/>
              </a:lnSpc>
              <a:spcBef>
                <a:spcPts val="0"/>
              </a:spcBef>
              <a:spcAft>
                <a:spcPts val="800"/>
              </a:spcAft>
              <a:buNone/>
            </a:pPr>
            <a:r>
              <a:rPr lang="en-US" sz="1200" i="1"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Sexual Addiction or Hypersexual Disorder: Different Terms for the Same Problem? A Review of the Literature, Current Pharmaceutical Design, 2014, Vol. 20, No. 00</a:t>
            </a:r>
            <a:endParaRPr lang="en-US" sz="1200" dirty="0">
              <a:effectLst/>
              <a:latin typeface="Times New Roman" panose="02020603050405020304" pitchFamily="18" charset="0"/>
              <a:ea typeface="Times New Roman" panose="02020603050405020304" pitchFamily="18" charset="0"/>
            </a:endParaRPr>
          </a:p>
          <a:p>
            <a:endParaRPr lang="en-US" b="1" dirty="0">
              <a:solidFill>
                <a:srgbClr val="77BD61"/>
              </a:solidFill>
              <a:latin typeface="Calibri"/>
              <a:cs typeface="Calibri"/>
            </a:endParaRPr>
          </a:p>
          <a:p>
            <a:endParaRPr lang="en-US" dirty="0">
              <a:latin typeface="Calibri"/>
              <a:cs typeface="Calibri"/>
            </a:endParaRPr>
          </a:p>
          <a:p>
            <a:endParaRPr lang="en-US" dirty="0">
              <a:latin typeface="Calibri"/>
              <a:cs typeface="Calibri"/>
            </a:endParaRPr>
          </a:p>
        </p:txBody>
      </p:sp>
    </p:spTree>
    <p:extLst>
      <p:ext uri="{BB962C8B-B14F-4D97-AF65-F5344CB8AC3E}">
        <p14:creationId xmlns:p14="http://schemas.microsoft.com/office/powerpoint/2010/main" val="14000093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8402"/>
            <a:ext cx="8229600" cy="649539"/>
          </a:xfrm>
        </p:spPr>
        <p:txBody>
          <a:bodyPr>
            <a:normAutofit/>
          </a:bodyPr>
          <a:lstStyle/>
          <a:p>
            <a:r>
              <a:rPr lang="en-US" sz="3600" b="1" dirty="0">
                <a:solidFill>
                  <a:srgbClr val="77BD61"/>
                </a:solidFill>
                <a:cs typeface="Calibri"/>
              </a:rPr>
              <a:t>Prevalence</a:t>
            </a:r>
            <a:endParaRPr lang="en-US" b="1" dirty="0">
              <a:solidFill>
                <a:srgbClr val="77BD61"/>
              </a:solidFill>
              <a:latin typeface="Calibri"/>
              <a:cs typeface="Calibri"/>
            </a:endParaRPr>
          </a:p>
        </p:txBody>
      </p:sp>
      <p:sp>
        <p:nvSpPr>
          <p:cNvPr id="5" name="Content Placeholder 4">
            <a:extLst>
              <a:ext uri="{FF2B5EF4-FFF2-40B4-BE49-F238E27FC236}">
                <a16:creationId xmlns:a16="http://schemas.microsoft.com/office/drawing/2014/main" id="{17067CEC-B913-4081-9055-DD1657A1BDDA}"/>
              </a:ext>
            </a:extLst>
          </p:cNvPr>
          <p:cNvSpPr>
            <a:spLocks noGrp="1"/>
          </p:cNvSpPr>
          <p:nvPr>
            <p:ph idx="1"/>
          </p:nvPr>
        </p:nvSpPr>
        <p:spPr>
          <a:xfrm>
            <a:off x="457200" y="737856"/>
            <a:ext cx="8229600" cy="3692949"/>
          </a:xfrm>
        </p:spPr>
        <p:txBody>
          <a:bodyPr>
            <a:normAutofit fontScale="85000" lnSpcReduction="20000"/>
          </a:bodyPr>
          <a:lstStyle/>
          <a:p>
            <a:pPr algn="l"/>
            <a:r>
              <a:rPr lang="en-US" b="0" i="0" dirty="0">
                <a:solidFill>
                  <a:srgbClr val="2C2D30"/>
                </a:solidFill>
                <a:effectLst/>
              </a:rPr>
              <a:t>Hypersexual disorder is a proposed diagnosis for people who engage in sex or think about sex through </a:t>
            </a:r>
            <a:r>
              <a:rPr lang="en-US" b="0" i="0" u="none" strike="noStrike" dirty="0">
                <a:solidFill>
                  <a:srgbClr val="2C2D30"/>
                </a:solidFill>
                <a:effectLst/>
              </a:rPr>
              <a:t>fantasies</a:t>
            </a:r>
            <a:r>
              <a:rPr lang="en-US" b="0" i="0" dirty="0">
                <a:solidFill>
                  <a:srgbClr val="2C2D30"/>
                </a:solidFill>
                <a:effectLst/>
              </a:rPr>
              <a:t> and urges to the point of distress or impairment. These individuals may engage in activities such as </a:t>
            </a:r>
            <a:r>
              <a:rPr lang="en-US" b="0" i="0" u="none" strike="noStrike" dirty="0">
                <a:solidFill>
                  <a:srgbClr val="2C2D30"/>
                </a:solidFill>
                <a:effectLst/>
              </a:rPr>
              <a:t>porn</a:t>
            </a:r>
            <a:r>
              <a:rPr lang="en-US" b="0" i="0" dirty="0">
                <a:solidFill>
                  <a:srgbClr val="2C2D30"/>
                </a:solidFill>
                <a:effectLst/>
              </a:rPr>
              <a:t>, </a:t>
            </a:r>
            <a:r>
              <a:rPr lang="en-US" b="0" i="0" u="none" strike="noStrike" dirty="0">
                <a:solidFill>
                  <a:srgbClr val="2C2D30"/>
                </a:solidFill>
                <a:effectLst/>
              </a:rPr>
              <a:t>masturbation</a:t>
            </a:r>
            <a:r>
              <a:rPr lang="en-US" b="0" i="0" dirty="0">
                <a:solidFill>
                  <a:srgbClr val="2C2D30"/>
                </a:solidFill>
                <a:effectLst/>
              </a:rPr>
              <a:t>, sex for pay, and multiple partners, among others. They may feel distress in areas of life including work, school, and relationships.</a:t>
            </a:r>
          </a:p>
          <a:p>
            <a:pPr algn="l"/>
            <a:endParaRPr lang="en-US" b="0" i="0" dirty="0">
              <a:solidFill>
                <a:srgbClr val="2C2D30"/>
              </a:solidFill>
              <a:effectLst/>
            </a:endParaRPr>
          </a:p>
          <a:p>
            <a:pPr algn="l"/>
            <a:r>
              <a:rPr lang="en-US" b="0" i="0" dirty="0">
                <a:solidFill>
                  <a:srgbClr val="2C2D30"/>
                </a:solidFill>
                <a:effectLst/>
              </a:rPr>
              <a:t>The concept of "sex </a:t>
            </a:r>
            <a:r>
              <a:rPr lang="en-US" b="0" i="0" u="none" strike="noStrike" dirty="0">
                <a:solidFill>
                  <a:srgbClr val="2C2D30"/>
                </a:solidFill>
                <a:effectLst/>
              </a:rPr>
              <a:t>addiction</a:t>
            </a:r>
            <a:r>
              <a:rPr lang="en-US" b="0" i="0" dirty="0">
                <a:solidFill>
                  <a:srgbClr val="2C2D30"/>
                </a:solidFill>
                <a:effectLst/>
              </a:rPr>
              <a:t>" is under heated debate. However, in a controversial decision, compulsive sexual behavior disorder was added to the World Health Organization's International Classification of Diseases. Some researchers see this tendency as a problem of regulating behavior, while other experts wonder whether this behavior derives from a higher sex drive or if it stems from impulse control problems.</a:t>
            </a:r>
          </a:p>
          <a:p>
            <a:endParaRPr lang="en-US" dirty="0"/>
          </a:p>
        </p:txBody>
      </p:sp>
    </p:spTree>
    <p:extLst>
      <p:ext uri="{BB962C8B-B14F-4D97-AF65-F5344CB8AC3E}">
        <p14:creationId xmlns:p14="http://schemas.microsoft.com/office/powerpoint/2010/main" val="39456829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6123"/>
            <a:ext cx="8229600" cy="339711"/>
          </a:xfrm>
        </p:spPr>
        <p:txBody>
          <a:bodyPr>
            <a:noAutofit/>
          </a:bodyPr>
          <a:lstStyle/>
          <a:p>
            <a:r>
              <a:rPr lang="en-US" sz="1800" b="1" dirty="0">
                <a:solidFill>
                  <a:srgbClr val="77BD61"/>
                </a:solidFill>
                <a:cs typeface="Calibri"/>
              </a:rPr>
              <a:t>Prevalence</a:t>
            </a:r>
            <a:endParaRPr lang="en-US" sz="1800" b="1" dirty="0">
              <a:solidFill>
                <a:srgbClr val="77BD61"/>
              </a:solidFill>
              <a:latin typeface="Calibri"/>
              <a:cs typeface="Calibri"/>
            </a:endParaRPr>
          </a:p>
        </p:txBody>
      </p:sp>
      <p:sp>
        <p:nvSpPr>
          <p:cNvPr id="3" name="Content Placeholder 2"/>
          <p:cNvSpPr>
            <a:spLocks noGrp="1"/>
          </p:cNvSpPr>
          <p:nvPr>
            <p:ph idx="1"/>
          </p:nvPr>
        </p:nvSpPr>
        <p:spPr>
          <a:xfrm>
            <a:off x="457200" y="449109"/>
            <a:ext cx="8229600" cy="3833235"/>
          </a:xfrm>
        </p:spPr>
        <p:txBody>
          <a:bodyPr>
            <a:normAutofit fontScale="85000" lnSpcReduction="20000"/>
          </a:bodyPr>
          <a:lstStyle/>
          <a:p>
            <a:pPr marL="0" indent="0" algn="ctr">
              <a:spcBef>
                <a:spcPts val="0"/>
              </a:spcBef>
              <a:buNone/>
            </a:pPr>
            <a:r>
              <a:rPr lang="en-US" b="1" dirty="0">
                <a:solidFill>
                  <a:srgbClr val="FF0000"/>
                </a:solidFill>
                <a:latin typeface="Calibri"/>
                <a:cs typeface="Calibri"/>
              </a:rPr>
              <a:t>Could This Be a Bigger Public Health Crisis?</a:t>
            </a:r>
            <a:endParaRPr lang="en-US" dirty="0">
              <a:solidFill>
                <a:srgbClr val="FF0000"/>
              </a:solidFill>
              <a:latin typeface="Calibri"/>
              <a:cs typeface="Calibri"/>
            </a:endParaRPr>
          </a:p>
          <a:p>
            <a:pPr marL="0" indent="0">
              <a:buNone/>
            </a:pPr>
            <a:r>
              <a:rPr lang="en-US" b="1" dirty="0">
                <a:latin typeface="Calibri" panose="020F0502020204030204" pitchFamily="34" charset="0"/>
                <a:ea typeface="Calibri" panose="020F0502020204030204" pitchFamily="34" charset="0"/>
                <a:cs typeface="Times New Roman" panose="02020603050405020304" pitchFamily="18" charset="0"/>
              </a:rPr>
              <a:t>Current Statistics – Internet Porn, Sexting, hook-up apps,…..</a:t>
            </a:r>
          </a:p>
          <a:p>
            <a:r>
              <a:rPr lang="en-US" dirty="0">
                <a:latin typeface="Calibri"/>
                <a:cs typeface="Calibri"/>
              </a:rPr>
              <a:t>Over 40 million Americans are regular visitors to porn sites. The average visit lasts 6 minutes and 29 seconds</a:t>
            </a:r>
          </a:p>
          <a:p>
            <a:r>
              <a:rPr lang="en-US" dirty="0">
                <a:latin typeface="Calibri"/>
                <a:cs typeface="Calibri"/>
              </a:rPr>
              <a:t>There are around 42 million porn websites, which totals around 370 million pages of porn.</a:t>
            </a:r>
          </a:p>
          <a:p>
            <a:r>
              <a:rPr lang="en-US" dirty="0">
                <a:latin typeface="Calibri"/>
                <a:cs typeface="Calibri"/>
              </a:rPr>
              <a:t>47% of families in the United States reported that pornography is a problem in their home</a:t>
            </a:r>
          </a:p>
          <a:p>
            <a:r>
              <a:rPr lang="en-US" dirty="0">
                <a:latin typeface="Calibri"/>
                <a:cs typeface="Calibri"/>
              </a:rPr>
              <a:t>Pornography use increases the marital infidelity rate by more than 300%.</a:t>
            </a:r>
          </a:p>
          <a:p>
            <a:r>
              <a:rPr lang="en-US" dirty="0">
                <a:latin typeface="Calibri"/>
                <a:cs typeface="Calibri"/>
              </a:rPr>
              <a:t>56% of American divorces involve one party having an “obsessive interest” in pornographic websites</a:t>
            </a:r>
          </a:p>
          <a:p>
            <a:r>
              <a:rPr lang="en-US" dirty="0">
                <a:latin typeface="Calibri"/>
                <a:cs typeface="Calibri"/>
              </a:rPr>
              <a:t>55% of married men and 25% of married women say they watch porn at least once a month</a:t>
            </a:r>
          </a:p>
          <a:p>
            <a:endParaRPr lang="en-US" dirty="0">
              <a:latin typeface="Calibri"/>
              <a:cs typeface="Calibri"/>
            </a:endParaRPr>
          </a:p>
        </p:txBody>
      </p:sp>
    </p:spTree>
    <p:extLst>
      <p:ext uri="{BB962C8B-B14F-4D97-AF65-F5344CB8AC3E}">
        <p14:creationId xmlns:p14="http://schemas.microsoft.com/office/powerpoint/2010/main" val="292705124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7131</TotalTime>
  <Words>2791</Words>
  <Application>Microsoft Office PowerPoint</Application>
  <PresentationFormat>On-screen Show (16:9)</PresentationFormat>
  <Paragraphs>234</Paragraphs>
  <Slides>62</Slides>
  <Notes>0</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62</vt:i4>
      </vt:variant>
    </vt:vector>
  </HeadingPairs>
  <TitlesOfParts>
    <vt:vector size="73" baseType="lpstr">
      <vt:lpstr>Arial</vt:lpstr>
      <vt:lpstr>Book Antiqua</vt:lpstr>
      <vt:lpstr>Calibri</vt:lpstr>
      <vt:lpstr>Open Sans</vt:lpstr>
      <vt:lpstr>Pegasus</vt:lpstr>
      <vt:lpstr>Roboto</vt:lpstr>
      <vt:lpstr>source sans pro</vt:lpstr>
      <vt:lpstr>Times New Roman</vt:lpstr>
      <vt:lpstr>Wingdings</vt:lpstr>
      <vt:lpstr>Office Theme</vt:lpstr>
      <vt:lpstr>1_Office Theme</vt:lpstr>
      <vt:lpstr>Sex Addiction: Is Recovery Necessary or Possible? MSCAP 2022  Eva &amp; Roane Hunter</vt:lpstr>
      <vt:lpstr>PowerPoint Presentation</vt:lpstr>
      <vt:lpstr>PowerPoint Presentation</vt:lpstr>
      <vt:lpstr>PowerPoint Presentation</vt:lpstr>
      <vt:lpstr>PowerPoint Presentation</vt:lpstr>
      <vt:lpstr>Prevalence</vt:lpstr>
      <vt:lpstr>Prevalence</vt:lpstr>
      <vt:lpstr>Prevalence</vt:lpstr>
      <vt:lpstr>Prevalence</vt:lpstr>
      <vt:lpstr>PowerPoint Presentation</vt:lpstr>
      <vt:lpstr>PowerPoint Presentation</vt:lpstr>
      <vt:lpstr>PowerPoint Presentation</vt:lpstr>
      <vt:lpstr>The Internet Porn Tsunami</vt:lpstr>
      <vt:lpstr>Other Approaches?</vt:lpstr>
      <vt:lpstr>Other Approaches</vt:lpstr>
      <vt:lpstr>Psychology – Roots &amp; Origin – Back to the Beginning</vt:lpstr>
      <vt:lpstr>PowerPoint Presentation</vt:lpstr>
      <vt:lpstr>Prevalence</vt:lpstr>
      <vt:lpstr>Diagnosis</vt:lpstr>
      <vt:lpstr>Diagnosis</vt:lpstr>
      <vt:lpstr>Diagnosis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Internet Porn Tsunami</vt:lpstr>
      <vt:lpstr>The Internet Porn Effect</vt:lpstr>
      <vt:lpstr>PowerPoint Presentation</vt:lpstr>
      <vt:lpstr>PowerPoint Presentation</vt:lpstr>
      <vt:lpstr>PowerPoint Presentation</vt:lpstr>
      <vt:lpstr>PowerPoint Presentation</vt:lpstr>
      <vt:lpstr>Triple-A Engine of Internet Porn</vt:lpstr>
      <vt:lpstr>Assessment</vt:lpstr>
      <vt:lpstr>Assessment</vt:lpstr>
      <vt:lpstr>Assessment</vt:lpstr>
      <vt:lpstr>PowerPoint Presentation</vt:lpstr>
      <vt:lpstr>PowerPoint Presentation</vt:lpstr>
      <vt:lpstr>PowerPoint Presentation</vt:lpstr>
      <vt:lpstr>PowerPoint Presentation</vt:lpstr>
      <vt:lpstr>PowerPoint Presentation</vt:lpstr>
      <vt:lpstr>Assessment</vt:lpstr>
      <vt:lpstr>Assessment</vt:lpstr>
      <vt:lpstr>Assessment</vt:lpstr>
      <vt:lpstr>Assessment</vt:lpstr>
      <vt:lpstr>Treatment</vt:lpstr>
      <vt:lpstr>Treatment</vt:lpstr>
      <vt:lpstr>PowerPoint Presentation</vt:lpstr>
      <vt:lpstr>PowerPoint Presentation</vt:lpstr>
      <vt:lpstr>PowerPoint Presentation</vt:lpstr>
      <vt:lpstr>PowerPoint Presentation</vt:lpstr>
      <vt:lpstr>PowerPoint Presentation</vt:lpstr>
      <vt:lpstr>   I am not enough I am on my own I am insignificant I am bad I am inadequate  </vt:lpstr>
      <vt:lpstr>Purpose of Trauma Work with a Couple</vt:lpstr>
      <vt:lpstr>PowerPoint Presentation</vt:lpstr>
      <vt:lpstr>PowerPoint Presentation</vt:lpstr>
      <vt:lpstr>PowerPoint Presentation</vt:lpstr>
      <vt:lpstr>Information</vt:lpstr>
      <vt:lpstr>Information</vt:lpstr>
      <vt:lpstr>Additional References</vt:lpstr>
    </vt:vector>
  </TitlesOfParts>
  <Company>Dnubb Design LLC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Derek Walker</dc:creator>
  <cp:lastModifiedBy>Roane Hunter</cp:lastModifiedBy>
  <cp:revision>65</cp:revision>
  <cp:lastPrinted>2022-04-20T15:17:47Z</cp:lastPrinted>
  <dcterms:created xsi:type="dcterms:W3CDTF">2019-08-04T20:48:41Z</dcterms:created>
  <dcterms:modified xsi:type="dcterms:W3CDTF">2022-04-20T15:53:34Z</dcterms:modified>
</cp:coreProperties>
</file>